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5"/>
  </p:notesMasterIdLst>
  <p:handoutMasterIdLst>
    <p:handoutMasterId r:id="rId6"/>
  </p:handoutMasterIdLst>
  <p:sldIdLst>
    <p:sldId id="554" r:id="rId2"/>
    <p:sldId id="553" r:id="rId3"/>
    <p:sldId id="556" r:id="rId4"/>
  </p:sldIdLst>
  <p:sldSz cx="6858000" cy="9906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806B96-4B35-45B0-A23C-E86C53FF07E3}">
          <p14:sldIdLst/>
        </p14:section>
        <p14:section name="Untitled Section" id="{1D603D6E-808C-47A4-A546-9FDBE937EE77}">
          <p14:sldIdLst>
            <p14:sldId id="554"/>
            <p14:sldId id="553"/>
            <p14:sldId id="5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YONG SUNG" initials="JS" lastIdx="1" clrIdx="0">
    <p:extLst>
      <p:ext uri="{19B8F6BF-5375-455C-9EA6-DF929625EA0E}">
        <p15:presenceInfo xmlns:p15="http://schemas.microsoft.com/office/powerpoint/2012/main" userId="b675ec7ef1ba7f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7FD9"/>
    <a:srgbClr val="083B66"/>
    <a:srgbClr val="6AC4EB"/>
    <a:srgbClr val="6681B6"/>
    <a:srgbClr val="821585"/>
    <a:srgbClr val="934CC8"/>
    <a:srgbClr val="B889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96374" autoAdjust="0"/>
  </p:normalViewPr>
  <p:slideViewPr>
    <p:cSldViewPr snapToGrid="0">
      <p:cViewPr>
        <p:scale>
          <a:sx n="75" d="100"/>
          <a:sy n="75" d="100"/>
        </p:scale>
        <p:origin x="2730" y="13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0F5F13-7291-4A7B-94E0-E6BA9E8C7C10}"/>
              </a:ext>
            </a:extLst>
          </p:cNvPr>
          <p:cNvSpPr>
            <a:spLocks noGrp="1"/>
          </p:cNvSpPr>
          <p:nvPr>
            <p:ph type="hdr" sz="quarter"/>
          </p:nvPr>
        </p:nvSpPr>
        <p:spPr>
          <a:xfrm>
            <a:off x="6" y="5"/>
            <a:ext cx="2946400" cy="496889"/>
          </a:xfrm>
          <a:prstGeom prst="rect">
            <a:avLst/>
          </a:prstGeom>
        </p:spPr>
        <p:txBody>
          <a:bodyPr vert="horz" lIns="84213" tIns="42106" rIns="84213" bIns="42106" rtlCol="0"/>
          <a:lstStyle>
            <a:lvl1pPr algn="l">
              <a:defRPr sz="1100"/>
            </a:lvl1pPr>
          </a:lstStyle>
          <a:p>
            <a:endParaRPr lang="en-US" dirty="0"/>
          </a:p>
        </p:txBody>
      </p:sp>
      <p:sp>
        <p:nvSpPr>
          <p:cNvPr id="3" name="Date Placeholder 2">
            <a:extLst>
              <a:ext uri="{FF2B5EF4-FFF2-40B4-BE49-F238E27FC236}">
                <a16:creationId xmlns:a16="http://schemas.microsoft.com/office/drawing/2014/main" id="{4F286FBD-E2B5-4023-B547-2B10D3B07DF5}"/>
              </a:ext>
            </a:extLst>
          </p:cNvPr>
          <p:cNvSpPr>
            <a:spLocks noGrp="1"/>
          </p:cNvSpPr>
          <p:nvPr>
            <p:ph type="dt" sz="quarter" idx="1"/>
          </p:nvPr>
        </p:nvSpPr>
        <p:spPr>
          <a:xfrm>
            <a:off x="3849692" y="5"/>
            <a:ext cx="2946400" cy="496889"/>
          </a:xfrm>
          <a:prstGeom prst="rect">
            <a:avLst/>
          </a:prstGeom>
        </p:spPr>
        <p:txBody>
          <a:bodyPr vert="horz" lIns="84213" tIns="42106" rIns="84213" bIns="42106" rtlCol="0"/>
          <a:lstStyle>
            <a:lvl1pPr algn="r">
              <a:defRPr sz="1100"/>
            </a:lvl1pPr>
          </a:lstStyle>
          <a:p>
            <a:fld id="{58C047CD-B222-414D-9541-D6E4B8FF8DED}" type="datetimeFigureOut">
              <a:rPr lang="en-US" smtClean="0"/>
              <a:t>11/8/2021</a:t>
            </a:fld>
            <a:endParaRPr lang="en-US" dirty="0"/>
          </a:p>
        </p:txBody>
      </p:sp>
      <p:sp>
        <p:nvSpPr>
          <p:cNvPr id="4" name="Footer Placeholder 3">
            <a:extLst>
              <a:ext uri="{FF2B5EF4-FFF2-40B4-BE49-F238E27FC236}">
                <a16:creationId xmlns:a16="http://schemas.microsoft.com/office/drawing/2014/main" id="{480A14EC-678A-4660-A5FF-0A70276A74B3}"/>
              </a:ext>
            </a:extLst>
          </p:cNvPr>
          <p:cNvSpPr>
            <a:spLocks noGrp="1"/>
          </p:cNvSpPr>
          <p:nvPr>
            <p:ph type="ftr" sz="quarter" idx="2"/>
          </p:nvPr>
        </p:nvSpPr>
        <p:spPr>
          <a:xfrm>
            <a:off x="6" y="9429755"/>
            <a:ext cx="2946400" cy="496889"/>
          </a:xfrm>
          <a:prstGeom prst="rect">
            <a:avLst/>
          </a:prstGeom>
        </p:spPr>
        <p:txBody>
          <a:bodyPr vert="horz" lIns="84213" tIns="42106" rIns="84213" bIns="42106" rtlCol="0" anchor="b"/>
          <a:lstStyle>
            <a:lvl1pPr algn="l">
              <a:defRPr sz="1100"/>
            </a:lvl1pPr>
          </a:lstStyle>
          <a:p>
            <a:endParaRPr lang="en-US" dirty="0"/>
          </a:p>
        </p:txBody>
      </p:sp>
      <p:sp>
        <p:nvSpPr>
          <p:cNvPr id="5" name="Slide Number Placeholder 4">
            <a:extLst>
              <a:ext uri="{FF2B5EF4-FFF2-40B4-BE49-F238E27FC236}">
                <a16:creationId xmlns:a16="http://schemas.microsoft.com/office/drawing/2014/main" id="{437C6636-E612-4C04-920A-BABCEA5164CB}"/>
              </a:ext>
            </a:extLst>
          </p:cNvPr>
          <p:cNvSpPr>
            <a:spLocks noGrp="1"/>
          </p:cNvSpPr>
          <p:nvPr>
            <p:ph type="sldNum" sz="quarter" idx="3"/>
          </p:nvPr>
        </p:nvSpPr>
        <p:spPr>
          <a:xfrm>
            <a:off x="3849692" y="9429755"/>
            <a:ext cx="2946400" cy="496889"/>
          </a:xfrm>
          <a:prstGeom prst="rect">
            <a:avLst/>
          </a:prstGeom>
        </p:spPr>
        <p:txBody>
          <a:bodyPr vert="horz" lIns="84213" tIns="42106" rIns="84213" bIns="42106" rtlCol="0" anchor="b"/>
          <a:lstStyle>
            <a:lvl1pPr algn="r">
              <a:defRPr sz="1100"/>
            </a:lvl1pPr>
          </a:lstStyle>
          <a:p>
            <a:fld id="{8AEDFBA9-E7A5-4528-B94E-8E158FB02941}" type="slidenum">
              <a:rPr lang="en-US" smtClean="0"/>
              <a:t>‹#›</a:t>
            </a:fld>
            <a:endParaRPr lang="en-US" dirty="0"/>
          </a:p>
        </p:txBody>
      </p:sp>
    </p:spTree>
    <p:extLst>
      <p:ext uri="{BB962C8B-B14F-4D97-AF65-F5344CB8AC3E}">
        <p14:creationId xmlns:p14="http://schemas.microsoft.com/office/powerpoint/2010/main" val="175575954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4" y="9"/>
            <a:ext cx="2945659" cy="498055"/>
          </a:xfrm>
          <a:prstGeom prst="rect">
            <a:avLst/>
          </a:prstGeom>
        </p:spPr>
        <p:txBody>
          <a:bodyPr vert="horz" lIns="88002" tIns="44001" rIns="88002" bIns="44001" rtlCol="0"/>
          <a:lstStyle>
            <a:lvl1pPr algn="l">
              <a:defRPr sz="1300"/>
            </a:lvl1pPr>
          </a:lstStyle>
          <a:p>
            <a:endParaRPr lang="en-US" dirty="0"/>
          </a:p>
        </p:txBody>
      </p:sp>
      <p:sp>
        <p:nvSpPr>
          <p:cNvPr id="3" name="Date Placeholder 2"/>
          <p:cNvSpPr>
            <a:spLocks noGrp="1"/>
          </p:cNvSpPr>
          <p:nvPr>
            <p:ph type="dt" idx="1"/>
          </p:nvPr>
        </p:nvSpPr>
        <p:spPr>
          <a:xfrm>
            <a:off x="3850452" y="9"/>
            <a:ext cx="2945659" cy="498055"/>
          </a:xfrm>
          <a:prstGeom prst="rect">
            <a:avLst/>
          </a:prstGeom>
        </p:spPr>
        <p:txBody>
          <a:bodyPr vert="horz" lIns="88002" tIns="44001" rIns="88002" bIns="44001" rtlCol="0"/>
          <a:lstStyle>
            <a:lvl1pPr algn="r">
              <a:defRPr sz="1300"/>
            </a:lvl1pPr>
          </a:lstStyle>
          <a:p>
            <a:fld id="{9410187E-5532-49AB-A99E-1AF720530697}" type="datetimeFigureOut">
              <a:rPr lang="en-US" smtClean="0"/>
              <a:t>11/8/2021</a:t>
            </a:fld>
            <a:endParaRPr lang="en-US" dirty="0"/>
          </a:p>
        </p:txBody>
      </p:sp>
      <p:sp>
        <p:nvSpPr>
          <p:cNvPr id="4" name="Slide Image Placeholder 3"/>
          <p:cNvSpPr>
            <a:spLocks noGrp="1" noRot="1" noChangeAspect="1"/>
          </p:cNvSpPr>
          <p:nvPr>
            <p:ph type="sldImg" idx="2"/>
          </p:nvPr>
        </p:nvSpPr>
        <p:spPr>
          <a:xfrm>
            <a:off x="2239963" y="1241425"/>
            <a:ext cx="2317750" cy="3348038"/>
          </a:xfrm>
          <a:prstGeom prst="rect">
            <a:avLst/>
          </a:prstGeom>
          <a:noFill/>
          <a:ln w="12700">
            <a:solidFill>
              <a:prstClr val="black"/>
            </a:solidFill>
          </a:ln>
        </p:spPr>
        <p:txBody>
          <a:bodyPr vert="horz" lIns="88002" tIns="44001" rIns="88002" bIns="44001" rtlCol="0" anchor="ctr"/>
          <a:lstStyle/>
          <a:p>
            <a:endParaRPr lang="en-US" dirty="0"/>
          </a:p>
        </p:txBody>
      </p:sp>
      <p:sp>
        <p:nvSpPr>
          <p:cNvPr id="5" name="Notes Placeholder 4"/>
          <p:cNvSpPr>
            <a:spLocks noGrp="1"/>
          </p:cNvSpPr>
          <p:nvPr>
            <p:ph type="body" sz="quarter" idx="3"/>
          </p:nvPr>
        </p:nvSpPr>
        <p:spPr>
          <a:xfrm>
            <a:off x="679773" y="4777205"/>
            <a:ext cx="5438138" cy="3908614"/>
          </a:xfrm>
          <a:prstGeom prst="rect">
            <a:avLst/>
          </a:prstGeom>
        </p:spPr>
        <p:txBody>
          <a:bodyPr vert="horz" lIns="88002" tIns="44001" rIns="88002" bIns="4400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4" y="9428587"/>
            <a:ext cx="2945659" cy="498054"/>
          </a:xfrm>
          <a:prstGeom prst="rect">
            <a:avLst/>
          </a:prstGeom>
        </p:spPr>
        <p:txBody>
          <a:bodyPr vert="horz" lIns="88002" tIns="44001" rIns="88002" bIns="44001" rtlCol="0" anchor="b"/>
          <a:lstStyle>
            <a:lvl1pPr algn="l">
              <a:defRPr sz="1300"/>
            </a:lvl1pPr>
          </a:lstStyle>
          <a:p>
            <a:endParaRPr lang="en-US" dirty="0"/>
          </a:p>
        </p:txBody>
      </p:sp>
      <p:sp>
        <p:nvSpPr>
          <p:cNvPr id="7" name="Slide Number Placeholder 6"/>
          <p:cNvSpPr>
            <a:spLocks noGrp="1"/>
          </p:cNvSpPr>
          <p:nvPr>
            <p:ph type="sldNum" sz="quarter" idx="5"/>
          </p:nvPr>
        </p:nvSpPr>
        <p:spPr>
          <a:xfrm>
            <a:off x="3850452" y="9428587"/>
            <a:ext cx="2945659" cy="498054"/>
          </a:xfrm>
          <a:prstGeom prst="rect">
            <a:avLst/>
          </a:prstGeom>
        </p:spPr>
        <p:txBody>
          <a:bodyPr vert="horz" lIns="88002" tIns="44001" rIns="88002" bIns="44001" rtlCol="0" anchor="b"/>
          <a:lstStyle>
            <a:lvl1pPr algn="r">
              <a:defRPr sz="1300"/>
            </a:lvl1pPr>
          </a:lstStyle>
          <a:p>
            <a:fld id="{2383DC95-E532-4AFD-A71E-6E79F4BF0C52}" type="slidenum">
              <a:rPr lang="en-US" smtClean="0"/>
              <a:t>‹#›</a:t>
            </a:fld>
            <a:endParaRPr lang="en-US" dirty="0"/>
          </a:p>
        </p:txBody>
      </p:sp>
    </p:spTree>
    <p:extLst>
      <p:ext uri="{BB962C8B-B14F-4D97-AF65-F5344CB8AC3E}">
        <p14:creationId xmlns:p14="http://schemas.microsoft.com/office/powerpoint/2010/main" val="3316324802"/>
      </p:ext>
    </p:extLst>
  </p:cSld>
  <p:clrMap bg1="lt1" tx1="dk1" bg2="lt2" tx2="dk2" accent1="accent1" accent2="accent2" accent3="accent3" accent4="accent4" accent5="accent5" accent6="accent6" hlink="hlink" folHlink="folHlink"/>
  <p:hf sldNum="0" hdr="0" ftr="0" dt="0"/>
  <p:notesStyle>
    <a:lvl1pPr marL="0" algn="l" defTabSz="914321" rtl="0" eaLnBrk="1" latinLnBrk="0" hangingPunct="1">
      <a:defRPr sz="1200" kern="1200">
        <a:solidFill>
          <a:schemeClr val="tx1"/>
        </a:solidFill>
        <a:latin typeface="+mn-lt"/>
        <a:ea typeface="+mn-ea"/>
        <a:cs typeface="+mn-cs"/>
      </a:defRPr>
    </a:lvl1pPr>
    <a:lvl2pPr marL="457159" algn="l" defTabSz="914321" rtl="0" eaLnBrk="1" latinLnBrk="0" hangingPunct="1">
      <a:defRPr sz="1200" kern="1200">
        <a:solidFill>
          <a:schemeClr val="tx1"/>
        </a:solidFill>
        <a:latin typeface="+mn-lt"/>
        <a:ea typeface="+mn-ea"/>
        <a:cs typeface="+mn-cs"/>
      </a:defRPr>
    </a:lvl2pPr>
    <a:lvl3pPr marL="914321" algn="l" defTabSz="914321" rtl="0" eaLnBrk="1" latinLnBrk="0" hangingPunct="1">
      <a:defRPr sz="1200" kern="1200">
        <a:solidFill>
          <a:schemeClr val="tx1"/>
        </a:solidFill>
        <a:latin typeface="+mn-lt"/>
        <a:ea typeface="+mn-ea"/>
        <a:cs typeface="+mn-cs"/>
      </a:defRPr>
    </a:lvl3pPr>
    <a:lvl4pPr marL="1371480" algn="l" defTabSz="914321" rtl="0" eaLnBrk="1" latinLnBrk="0" hangingPunct="1">
      <a:defRPr sz="1200" kern="1200">
        <a:solidFill>
          <a:schemeClr val="tx1"/>
        </a:solidFill>
        <a:latin typeface="+mn-lt"/>
        <a:ea typeface="+mn-ea"/>
        <a:cs typeface="+mn-cs"/>
      </a:defRPr>
    </a:lvl4pPr>
    <a:lvl5pPr marL="1828641" algn="l" defTabSz="914321" rtl="0" eaLnBrk="1" latinLnBrk="0" hangingPunct="1">
      <a:defRPr sz="1200" kern="1200">
        <a:solidFill>
          <a:schemeClr val="tx1"/>
        </a:solidFill>
        <a:latin typeface="+mn-lt"/>
        <a:ea typeface="+mn-ea"/>
        <a:cs typeface="+mn-cs"/>
      </a:defRPr>
    </a:lvl5pPr>
    <a:lvl6pPr marL="2285799" algn="l" defTabSz="914321" rtl="0" eaLnBrk="1" latinLnBrk="0" hangingPunct="1">
      <a:defRPr sz="1200" kern="1200">
        <a:solidFill>
          <a:schemeClr val="tx1"/>
        </a:solidFill>
        <a:latin typeface="+mn-lt"/>
        <a:ea typeface="+mn-ea"/>
        <a:cs typeface="+mn-cs"/>
      </a:defRPr>
    </a:lvl6pPr>
    <a:lvl7pPr marL="2742962" algn="l" defTabSz="914321" rtl="0" eaLnBrk="1" latinLnBrk="0" hangingPunct="1">
      <a:defRPr sz="1200" kern="1200">
        <a:solidFill>
          <a:schemeClr val="tx1"/>
        </a:solidFill>
        <a:latin typeface="+mn-lt"/>
        <a:ea typeface="+mn-ea"/>
        <a:cs typeface="+mn-cs"/>
      </a:defRPr>
    </a:lvl7pPr>
    <a:lvl8pPr marL="3200121" algn="l" defTabSz="914321" rtl="0" eaLnBrk="1" latinLnBrk="0" hangingPunct="1">
      <a:defRPr sz="1200" kern="1200">
        <a:solidFill>
          <a:schemeClr val="tx1"/>
        </a:solidFill>
        <a:latin typeface="+mn-lt"/>
        <a:ea typeface="+mn-ea"/>
        <a:cs typeface="+mn-cs"/>
      </a:defRPr>
    </a:lvl8pPr>
    <a:lvl9pPr marL="3657281" algn="l" defTabSz="91432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9963" y="1241425"/>
            <a:ext cx="2317750" cy="334803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13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9963" y="1241425"/>
            <a:ext cx="2317750" cy="334803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7492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9963" y="1241425"/>
            <a:ext cx="2317750" cy="334803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67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3029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EC2EB7-C15F-4FB5-8500-E86D45A1DCDC}"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6E0B81-139F-4D1F-AA31-3FE5E3D6FB0A}" type="slidenum">
              <a:rPr lang="en-US" smtClean="0"/>
              <a:t>‹#›</a:t>
            </a:fld>
            <a:endParaRPr lang="en-US" dirty="0"/>
          </a:p>
        </p:txBody>
      </p:sp>
    </p:spTree>
    <p:extLst>
      <p:ext uri="{BB962C8B-B14F-4D97-AF65-F5344CB8AC3E}">
        <p14:creationId xmlns:p14="http://schemas.microsoft.com/office/powerpoint/2010/main" val="2035799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EC2EB7-C15F-4FB5-8500-E86D45A1DCDC}"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6E0B81-139F-4D1F-AA31-3FE5E3D6FB0A}" type="slidenum">
              <a:rPr lang="en-US" smtClean="0"/>
              <a:t>‹#›</a:t>
            </a:fld>
            <a:endParaRPr lang="en-US" dirty="0"/>
          </a:p>
        </p:txBody>
      </p:sp>
    </p:spTree>
    <p:extLst>
      <p:ext uri="{BB962C8B-B14F-4D97-AF65-F5344CB8AC3E}">
        <p14:creationId xmlns:p14="http://schemas.microsoft.com/office/powerpoint/2010/main" val="2152217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28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85282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8869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52353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66733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9852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0249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0941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EC2EB7-C15F-4FB5-8500-E86D45A1DCDC}" type="datetimeFigureOut">
              <a:rPr lang="en-US" smtClean="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86E0B81-139F-4D1F-AA31-3FE5E3D6FB0A}" type="slidenum">
              <a:rPr lang="en-US" smtClean="0"/>
              <a:t>‹#›</a:t>
            </a:fld>
            <a:endParaRPr lang="en-US" dirty="0"/>
          </a:p>
        </p:txBody>
      </p:sp>
    </p:spTree>
    <p:extLst>
      <p:ext uri="{BB962C8B-B14F-4D97-AF65-F5344CB8AC3E}">
        <p14:creationId xmlns:p14="http://schemas.microsoft.com/office/powerpoint/2010/main" val="2894886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11/8/2021</a:t>
            </a:fld>
            <a:endParaRPr 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17975515"/>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FBEC5C8-DC5D-4353-B89E-89AC53E8E48C}"/>
              </a:ext>
            </a:extLst>
          </p:cNvPr>
          <p:cNvPicPr preferRelativeResize="0">
            <a:picLocks/>
          </p:cNvPicPr>
          <p:nvPr/>
        </p:nvPicPr>
        <p:blipFill>
          <a:blip r:embed="rId3"/>
          <a:stretch>
            <a:fillRect/>
          </a:stretch>
        </p:blipFill>
        <p:spPr>
          <a:xfrm>
            <a:off x="829813" y="3678792"/>
            <a:ext cx="1080000" cy="1155397"/>
          </a:xfrm>
          <a:prstGeom prst="rect">
            <a:avLst/>
          </a:prstGeom>
          <a:ln>
            <a:solidFill>
              <a:schemeClr val="bg1">
                <a:lumMod val="75000"/>
              </a:schemeClr>
            </a:solidFill>
          </a:ln>
        </p:spPr>
      </p:pic>
      <p:sp>
        <p:nvSpPr>
          <p:cNvPr id="32" name="TextBox 31">
            <a:extLst>
              <a:ext uri="{FF2B5EF4-FFF2-40B4-BE49-F238E27FC236}">
                <a16:creationId xmlns:a16="http://schemas.microsoft.com/office/drawing/2014/main" id="{365F1310-33F1-4CE5-AC36-769F6120E494}"/>
              </a:ext>
            </a:extLst>
          </p:cNvPr>
          <p:cNvSpPr txBox="1"/>
          <p:nvPr/>
        </p:nvSpPr>
        <p:spPr>
          <a:xfrm>
            <a:off x="2128278" y="3678792"/>
            <a:ext cx="5030608" cy="184666"/>
          </a:xfrm>
          <a:prstGeom prst="rect">
            <a:avLst/>
          </a:prstGeom>
          <a:noFill/>
        </p:spPr>
        <p:txBody>
          <a:bodyPr wrap="square" lIns="0" tIns="0" rIns="0" bIns="0" rtlCol="0">
            <a:spAutoFit/>
          </a:bodyPr>
          <a:lstStyle/>
          <a:p>
            <a:pPr>
              <a:spcBef>
                <a:spcPts val="300"/>
              </a:spcBef>
            </a:pPr>
            <a:r>
              <a:rPr lang="en-US" sz="1200" b="1" dirty="0">
                <a:solidFill>
                  <a:srgbClr val="117FD9"/>
                </a:solidFill>
                <a:latin typeface="Arial" panose="020B0604020202020204" pitchFamily="34" charset="0"/>
                <a:cs typeface="Arial" panose="020B0604020202020204" pitchFamily="34" charset="0"/>
              </a:rPr>
              <a:t>Juliana Seo | Head of School </a:t>
            </a:r>
            <a:r>
              <a:rPr lang="en-US" sz="1200" b="1" dirty="0">
                <a:solidFill>
                  <a:schemeClr val="bg1">
                    <a:lumMod val="50000"/>
                  </a:schemeClr>
                </a:solidFill>
                <a:latin typeface="Arial" panose="020B0604020202020204" pitchFamily="34" charset="0"/>
                <a:cs typeface="Arial" panose="020B0604020202020204" pitchFamily="34" charset="0"/>
              </a:rPr>
              <a:t>(Piano | Theory | Accompaniment)</a:t>
            </a:r>
            <a:endParaRPr lang="en-US" sz="1200" dirty="0">
              <a:solidFill>
                <a:schemeClr val="bg1">
                  <a:lumMod val="50000"/>
                </a:schemeClr>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A12D26BB-428A-4660-AD55-B6FACF26ECBF}"/>
              </a:ext>
            </a:extLst>
          </p:cNvPr>
          <p:cNvSpPr/>
          <p:nvPr/>
        </p:nvSpPr>
        <p:spPr>
          <a:xfrm>
            <a:off x="829638" y="6749267"/>
            <a:ext cx="6066025" cy="733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spcBef>
                <a:spcPts val="200"/>
              </a:spcBef>
              <a:buFont typeface="Wingdings" panose="05000000000000000000" pitchFamily="2" charset="2"/>
              <a:buChar char="q"/>
            </a:pPr>
            <a:r>
              <a:rPr lang="en-US" sz="1100" b="1" dirty="0">
                <a:solidFill>
                  <a:schemeClr val="tx1"/>
                </a:solidFill>
                <a:latin typeface="Arial" panose="020B0604020202020204" pitchFamily="34" charset="0"/>
                <a:cs typeface="Arial" panose="020B0604020202020204" pitchFamily="34" charset="0"/>
              </a:rPr>
              <a:t>Experience</a:t>
            </a:r>
          </a:p>
          <a:p>
            <a:pPr marL="266700" lvl="1" indent="-84138">
              <a:spcBef>
                <a:spcPts val="2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Head of School, Ecole Music Sydney / Int’l Pianist / Member, French Music Research Society</a:t>
            </a:r>
          </a:p>
          <a:p>
            <a:pPr marL="266700" lvl="1" indent="-84138">
              <a:spcBef>
                <a:spcPts val="2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Adjunct faculty, </a:t>
            </a:r>
            <a:r>
              <a:rPr lang="en-US" sz="1100" dirty="0" err="1">
                <a:solidFill>
                  <a:schemeClr val="tx1"/>
                </a:solidFill>
                <a:latin typeface="Arial" panose="020B0604020202020204" pitchFamily="34" charset="0"/>
                <a:cs typeface="Arial" panose="020B0604020202020204" pitchFamily="34" charset="0"/>
              </a:rPr>
              <a:t>Chugye</a:t>
            </a:r>
            <a:r>
              <a:rPr lang="en-US" sz="1100" dirty="0">
                <a:solidFill>
                  <a:schemeClr val="tx1"/>
                </a:solidFill>
                <a:latin typeface="Arial" panose="020B0604020202020204" pitchFamily="34" charset="0"/>
                <a:cs typeface="Arial" panose="020B0604020202020204" pitchFamily="34" charset="0"/>
              </a:rPr>
              <a:t> Univ. for the Arts - College of Music, S Korea</a:t>
            </a:r>
          </a:p>
          <a:p>
            <a:pPr marL="266700" lvl="1" indent="-84138">
              <a:spcBef>
                <a:spcPts val="2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Music teacher, Sun Hwa Arts Highschool, S. Korea </a:t>
            </a:r>
          </a:p>
        </p:txBody>
      </p:sp>
      <p:sp>
        <p:nvSpPr>
          <p:cNvPr id="36" name="Rectangle 35">
            <a:extLst>
              <a:ext uri="{FF2B5EF4-FFF2-40B4-BE49-F238E27FC236}">
                <a16:creationId xmlns:a16="http://schemas.microsoft.com/office/drawing/2014/main" id="{F37385FA-AC1D-4093-AFA7-02485F120B1A}"/>
              </a:ext>
            </a:extLst>
          </p:cNvPr>
          <p:cNvSpPr/>
          <p:nvPr/>
        </p:nvSpPr>
        <p:spPr>
          <a:xfrm>
            <a:off x="829638" y="7615552"/>
            <a:ext cx="6066025" cy="912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spcBef>
                <a:spcPts val="200"/>
              </a:spcBef>
              <a:buFont typeface="Wingdings" panose="05000000000000000000" pitchFamily="2" charset="2"/>
              <a:buChar char="q"/>
            </a:pPr>
            <a:r>
              <a:rPr lang="en-US" sz="1100" b="1" dirty="0">
                <a:solidFill>
                  <a:schemeClr val="tx1"/>
                </a:solidFill>
                <a:latin typeface="Arial" panose="020B0604020202020204" pitchFamily="34" charset="0"/>
                <a:cs typeface="Arial" panose="020B0604020202020204" pitchFamily="34" charset="0"/>
              </a:rPr>
              <a:t>Int'l Competition Award</a:t>
            </a:r>
          </a:p>
          <a:p>
            <a:pPr marL="266700" lvl="1" indent="-84138">
              <a:spcBef>
                <a:spcPts val="2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1</a:t>
            </a:r>
            <a:r>
              <a:rPr lang="en-US" sz="1100" baseline="30000" dirty="0">
                <a:solidFill>
                  <a:schemeClr val="tx1"/>
                </a:solidFill>
                <a:latin typeface="Arial" panose="020B0604020202020204" pitchFamily="34" charset="0"/>
                <a:cs typeface="Arial" panose="020B0604020202020204" pitchFamily="34" charset="0"/>
              </a:rPr>
              <a:t>st</a:t>
            </a:r>
            <a:r>
              <a:rPr lang="en-US" sz="1100" dirty="0">
                <a:solidFill>
                  <a:schemeClr val="tx1"/>
                </a:solidFill>
                <a:latin typeface="Arial" panose="020B0604020202020204" pitchFamily="34" charset="0"/>
                <a:cs typeface="Arial" panose="020B0604020202020204" pitchFamily="34" charset="0"/>
              </a:rPr>
              <a:t> Prize of Young Musicians Int’l Competition “</a:t>
            </a:r>
            <a:r>
              <a:rPr lang="en-US" sz="1100" dirty="0" err="1">
                <a:solidFill>
                  <a:schemeClr val="tx1"/>
                </a:solidFill>
                <a:latin typeface="Arial" panose="020B0604020202020204" pitchFamily="34" charset="0"/>
                <a:cs typeface="Arial" panose="020B0604020202020204" pitchFamily="34" charset="0"/>
              </a:rPr>
              <a:t>Citta</a:t>
            </a:r>
            <a:r>
              <a:rPr lang="en-US" sz="1100" dirty="0">
                <a:solidFill>
                  <a:schemeClr val="tx1"/>
                </a:solidFill>
                <a:latin typeface="Arial" panose="020B0604020202020204" pitchFamily="34" charset="0"/>
                <a:cs typeface="Arial" panose="020B0604020202020204" pitchFamily="34" charset="0"/>
              </a:rPr>
              <a:t> di Barletta” in Italy</a:t>
            </a:r>
          </a:p>
          <a:p>
            <a:pPr marL="266700" lvl="1" indent="-84138">
              <a:spcBef>
                <a:spcPts val="2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1</a:t>
            </a:r>
            <a:r>
              <a:rPr lang="en-US" sz="1100" baseline="30000" dirty="0">
                <a:solidFill>
                  <a:schemeClr val="tx1"/>
                </a:solidFill>
                <a:latin typeface="Arial" panose="020B0604020202020204" pitchFamily="34" charset="0"/>
                <a:cs typeface="Arial" panose="020B0604020202020204" pitchFamily="34" charset="0"/>
              </a:rPr>
              <a:t>st</a:t>
            </a:r>
            <a:r>
              <a:rPr lang="en-US" sz="1100" dirty="0">
                <a:solidFill>
                  <a:schemeClr val="tx1"/>
                </a:solidFill>
                <a:latin typeface="Arial" panose="020B0604020202020204" pitchFamily="34" charset="0"/>
                <a:cs typeface="Arial" panose="020B0604020202020204" pitchFamily="34" charset="0"/>
              </a:rPr>
              <a:t> Prize of </a:t>
            </a:r>
            <a:r>
              <a:rPr lang="en-US" sz="1100" dirty="0" err="1">
                <a:solidFill>
                  <a:schemeClr val="tx1"/>
                </a:solidFill>
                <a:latin typeface="Arial" panose="020B0604020202020204" pitchFamily="34" charset="0"/>
                <a:cs typeface="Arial" panose="020B0604020202020204" pitchFamily="34" charset="0"/>
              </a:rPr>
              <a:t>Concorso</a:t>
            </a:r>
            <a:r>
              <a:rPr lang="en-US" sz="1100" dirty="0">
                <a:solidFill>
                  <a:schemeClr val="tx1"/>
                </a:solidFill>
                <a:latin typeface="Arial" panose="020B0604020202020204" pitchFamily="34" charset="0"/>
                <a:cs typeface="Arial" panose="020B0604020202020204" pitchFamily="34" charset="0"/>
              </a:rPr>
              <a:t> Int’l di </a:t>
            </a:r>
            <a:r>
              <a:rPr lang="en-US" sz="1100" dirty="0" err="1">
                <a:solidFill>
                  <a:schemeClr val="tx1"/>
                </a:solidFill>
                <a:latin typeface="Arial" panose="020B0604020202020204" pitchFamily="34" charset="0"/>
                <a:cs typeface="Arial" panose="020B0604020202020204" pitchFamily="34" charset="0"/>
              </a:rPr>
              <a:t>Ececuzione</a:t>
            </a:r>
            <a:r>
              <a:rPr lang="en-US" sz="1100" dirty="0">
                <a:solidFill>
                  <a:schemeClr val="tx1"/>
                </a:solidFill>
                <a:latin typeface="Arial" panose="020B0604020202020204" pitchFamily="34" charset="0"/>
                <a:cs typeface="Arial" panose="020B0604020202020204" pitchFamily="34" charset="0"/>
              </a:rPr>
              <a:t> Musicale ‘Valeria Martina’ “</a:t>
            </a:r>
            <a:r>
              <a:rPr lang="en-US" sz="1100" dirty="0" err="1">
                <a:solidFill>
                  <a:schemeClr val="tx1"/>
                </a:solidFill>
                <a:latin typeface="Arial" panose="020B0604020202020204" pitchFamily="34" charset="0"/>
                <a:cs typeface="Arial" panose="020B0604020202020204" pitchFamily="34" charset="0"/>
              </a:rPr>
              <a:t>Citta</a:t>
            </a:r>
            <a:r>
              <a:rPr lang="en-US" sz="1100" dirty="0">
                <a:solidFill>
                  <a:schemeClr val="tx1"/>
                </a:solidFill>
                <a:latin typeface="Arial" panose="020B0604020202020204" pitchFamily="34" charset="0"/>
                <a:cs typeface="Arial" panose="020B0604020202020204" pitchFamily="34" charset="0"/>
              </a:rPr>
              <a:t> di </a:t>
            </a:r>
            <a:r>
              <a:rPr lang="en-US" sz="1100" dirty="0" err="1">
                <a:solidFill>
                  <a:schemeClr val="tx1"/>
                </a:solidFill>
                <a:latin typeface="Arial" panose="020B0604020202020204" pitchFamily="34" charset="0"/>
                <a:cs typeface="Arial" panose="020B0604020202020204" pitchFamily="34" charset="0"/>
              </a:rPr>
              <a:t>Massafra</a:t>
            </a:r>
            <a:r>
              <a:rPr lang="en-US" sz="1100" dirty="0">
                <a:solidFill>
                  <a:schemeClr val="tx1"/>
                </a:solidFill>
                <a:latin typeface="Arial" panose="020B0604020202020204" pitchFamily="34" charset="0"/>
                <a:cs typeface="Arial" panose="020B0604020202020204" pitchFamily="34" charset="0"/>
              </a:rPr>
              <a:t>” in Italy</a:t>
            </a:r>
          </a:p>
          <a:p>
            <a:pPr marL="266700" lvl="1" indent="-84138">
              <a:spcBef>
                <a:spcPts val="2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2</a:t>
            </a:r>
            <a:r>
              <a:rPr lang="en-US" sz="1100" baseline="30000" dirty="0">
                <a:solidFill>
                  <a:schemeClr val="tx1"/>
                </a:solidFill>
                <a:latin typeface="Arial" panose="020B0604020202020204" pitchFamily="34" charset="0"/>
                <a:cs typeface="Arial" panose="020B0604020202020204" pitchFamily="34" charset="0"/>
              </a:rPr>
              <a:t>nd</a:t>
            </a:r>
            <a:r>
              <a:rPr lang="en-US" sz="1100" dirty="0">
                <a:solidFill>
                  <a:schemeClr val="tx1"/>
                </a:solidFill>
                <a:latin typeface="Arial" panose="020B0604020202020204" pitchFamily="34" charset="0"/>
                <a:cs typeface="Arial" panose="020B0604020202020204" pitchFamily="34" charset="0"/>
              </a:rPr>
              <a:t> Prize of Concours Int’l de Piano ‘Madelene de </a:t>
            </a:r>
            <a:r>
              <a:rPr lang="en-US" sz="1100" dirty="0" err="1">
                <a:solidFill>
                  <a:schemeClr val="tx1"/>
                </a:solidFill>
                <a:latin typeface="Arial" panose="020B0604020202020204" pitchFamily="34" charset="0"/>
                <a:cs typeface="Arial" panose="020B0604020202020204" pitchFamily="34" charset="0"/>
              </a:rPr>
              <a:t>Valmalte</a:t>
            </a:r>
            <a:r>
              <a:rPr lang="en-US" sz="1100" dirty="0">
                <a:solidFill>
                  <a:schemeClr val="tx1"/>
                </a:solidFill>
                <a:latin typeface="Arial" panose="020B0604020202020204" pitchFamily="34" charset="0"/>
                <a:cs typeface="Arial" panose="020B0604020202020204" pitchFamily="34" charset="0"/>
              </a:rPr>
              <a:t>’ in Paris, France</a:t>
            </a:r>
          </a:p>
          <a:p>
            <a:pPr marL="266700" lvl="1" indent="-84138">
              <a:spcBef>
                <a:spcPts val="2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3</a:t>
            </a:r>
            <a:r>
              <a:rPr lang="en-US" sz="1100" baseline="30000" dirty="0">
                <a:solidFill>
                  <a:schemeClr val="tx1"/>
                </a:solidFill>
                <a:latin typeface="Arial" panose="020B0604020202020204" pitchFamily="34" charset="0"/>
                <a:cs typeface="Arial" panose="020B0604020202020204" pitchFamily="34" charset="0"/>
              </a:rPr>
              <a:t>rd</a:t>
            </a:r>
            <a:r>
              <a:rPr lang="en-US" sz="1100" dirty="0">
                <a:solidFill>
                  <a:schemeClr val="tx1"/>
                </a:solidFill>
                <a:latin typeface="Arial" panose="020B0604020202020204" pitchFamily="34" charset="0"/>
                <a:cs typeface="Arial" panose="020B0604020202020204" pitchFamily="34" charset="0"/>
              </a:rPr>
              <a:t> Prize of Grand Prix Int’l et Rencontre </a:t>
            </a:r>
            <a:r>
              <a:rPr lang="en-US" sz="1100" dirty="0" err="1">
                <a:solidFill>
                  <a:schemeClr val="tx1"/>
                </a:solidFill>
                <a:latin typeface="Arial" panose="020B0604020202020204" pitchFamily="34" charset="0"/>
                <a:cs typeface="Arial" panose="020B0604020202020204" pitchFamily="34" charset="0"/>
              </a:rPr>
              <a:t>Jeunes</a:t>
            </a:r>
            <a:r>
              <a:rPr lang="en-US" sz="1100" dirty="0">
                <a:solidFill>
                  <a:schemeClr val="tx1"/>
                </a:solidFill>
                <a:latin typeface="Arial" panose="020B0604020202020204" pitchFamily="34" charset="0"/>
                <a:cs typeface="Arial" panose="020B0604020202020204" pitchFamily="34" charset="0"/>
              </a:rPr>
              <a:t> Talents </a:t>
            </a:r>
            <a:r>
              <a:rPr lang="en-US" sz="1100" dirty="0" err="1">
                <a:solidFill>
                  <a:schemeClr val="tx1"/>
                </a:solidFill>
                <a:latin typeface="Arial" panose="020B0604020202020204" pitchFamily="34" charset="0"/>
                <a:cs typeface="Arial" panose="020B0604020202020204" pitchFamily="34" charset="0"/>
              </a:rPr>
              <a:t>Monrond</a:t>
            </a:r>
            <a:r>
              <a:rPr lang="en-US" sz="1100" dirty="0">
                <a:solidFill>
                  <a:schemeClr val="tx1"/>
                </a:solidFill>
                <a:latin typeface="Arial" panose="020B0604020202020204" pitchFamily="34" charset="0"/>
                <a:cs typeface="Arial" panose="020B0604020202020204" pitchFamily="34" charset="0"/>
              </a:rPr>
              <a:t>-les-Bains in France</a:t>
            </a:r>
          </a:p>
        </p:txBody>
      </p:sp>
      <p:pic>
        <p:nvPicPr>
          <p:cNvPr id="19" name="Picture 18">
            <a:extLst>
              <a:ext uri="{FF2B5EF4-FFF2-40B4-BE49-F238E27FC236}">
                <a16:creationId xmlns:a16="http://schemas.microsoft.com/office/drawing/2014/main" id="{9E781E6B-986D-4E17-8B30-BDC957D5852E}"/>
              </a:ext>
            </a:extLst>
          </p:cNvPr>
          <p:cNvPicPr>
            <a:picLocks noChangeAspect="1"/>
          </p:cNvPicPr>
          <p:nvPr/>
        </p:nvPicPr>
        <p:blipFill>
          <a:blip r:embed="rId4"/>
          <a:stretch>
            <a:fillRect/>
          </a:stretch>
        </p:blipFill>
        <p:spPr>
          <a:xfrm>
            <a:off x="0" y="2382"/>
            <a:ext cx="3717416" cy="1134136"/>
          </a:xfrm>
          <a:prstGeom prst="rect">
            <a:avLst/>
          </a:prstGeom>
        </p:spPr>
      </p:pic>
      <p:sp>
        <p:nvSpPr>
          <p:cNvPr id="20" name="TextBox 19">
            <a:extLst>
              <a:ext uri="{FF2B5EF4-FFF2-40B4-BE49-F238E27FC236}">
                <a16:creationId xmlns:a16="http://schemas.microsoft.com/office/drawing/2014/main" id="{7E85723C-0BB1-4706-A0FC-08281685FB3A}"/>
              </a:ext>
            </a:extLst>
          </p:cNvPr>
          <p:cNvSpPr txBox="1"/>
          <p:nvPr/>
        </p:nvSpPr>
        <p:spPr>
          <a:xfrm>
            <a:off x="233895" y="155208"/>
            <a:ext cx="2858555" cy="830997"/>
          </a:xfrm>
          <a:prstGeom prst="rect">
            <a:avLst/>
          </a:prstGeom>
          <a:noFill/>
        </p:spPr>
        <p:txBody>
          <a:bodyPr wrap="square" rtlCol="0">
            <a:spAutoFit/>
          </a:bodyPr>
          <a:lstStyle/>
          <a:p>
            <a:pPr>
              <a:spcAft>
                <a:spcPts val="309"/>
              </a:spcAft>
            </a:pPr>
            <a:r>
              <a:rPr lang="en-US" sz="2400" b="1" dirty="0">
                <a:solidFill>
                  <a:schemeClr val="bg1"/>
                </a:solidFill>
                <a:latin typeface="Times New Roman" panose="02020603050405020304" pitchFamily="18" charset="0"/>
                <a:cs typeface="Times New Roman" panose="02020603050405020304" pitchFamily="18" charset="0"/>
              </a:rPr>
              <a:t>Ecole Music Sydney Team Information</a:t>
            </a:r>
          </a:p>
        </p:txBody>
      </p:sp>
      <p:cxnSp>
        <p:nvCxnSpPr>
          <p:cNvPr id="21" name="Straight Connector 20">
            <a:extLst>
              <a:ext uri="{FF2B5EF4-FFF2-40B4-BE49-F238E27FC236}">
                <a16:creationId xmlns:a16="http://schemas.microsoft.com/office/drawing/2014/main" id="{700C0F15-82EC-47B9-B283-B2673D40967B}"/>
              </a:ext>
            </a:extLst>
          </p:cNvPr>
          <p:cNvCxnSpPr>
            <a:cxnSpLocks/>
          </p:cNvCxnSpPr>
          <p:nvPr/>
        </p:nvCxnSpPr>
        <p:spPr>
          <a:xfrm>
            <a:off x="0" y="1118775"/>
            <a:ext cx="6858000" cy="0"/>
          </a:xfrm>
          <a:prstGeom prst="line">
            <a:avLst/>
          </a:prstGeom>
          <a:ln w="50800">
            <a:solidFill>
              <a:srgbClr val="083B66"/>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C2FDD4C-837F-4119-803C-53EC131D772A}"/>
              </a:ext>
            </a:extLst>
          </p:cNvPr>
          <p:cNvPicPr>
            <a:picLocks noChangeAspect="1"/>
          </p:cNvPicPr>
          <p:nvPr/>
        </p:nvPicPr>
        <p:blipFill>
          <a:blip r:embed="rId5"/>
          <a:stretch>
            <a:fillRect/>
          </a:stretch>
        </p:blipFill>
        <p:spPr>
          <a:xfrm>
            <a:off x="3529536" y="-149508"/>
            <a:ext cx="3240782" cy="1497649"/>
          </a:xfrm>
          <a:prstGeom prst="rect">
            <a:avLst/>
          </a:prstGeom>
        </p:spPr>
      </p:pic>
      <p:sp>
        <p:nvSpPr>
          <p:cNvPr id="3" name="Rectangle 2">
            <a:extLst>
              <a:ext uri="{FF2B5EF4-FFF2-40B4-BE49-F238E27FC236}">
                <a16:creationId xmlns:a16="http://schemas.microsoft.com/office/drawing/2014/main" id="{325249BA-EEC2-4CA7-B5B8-A988ADB7B4BD}"/>
              </a:ext>
            </a:extLst>
          </p:cNvPr>
          <p:cNvSpPr/>
          <p:nvPr/>
        </p:nvSpPr>
        <p:spPr>
          <a:xfrm>
            <a:off x="2115579" y="4115191"/>
            <a:ext cx="4686142" cy="738664"/>
          </a:xfrm>
          <a:prstGeom prst="rect">
            <a:avLst/>
          </a:prstGeom>
        </p:spPr>
        <p:txBody>
          <a:bodyPr wrap="square" lIns="0" tIns="0" rIns="0" bIns="0">
            <a:spAutoFit/>
          </a:bodyPr>
          <a:lstStyle/>
          <a:p>
            <a:pPr algn="just"/>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Juliana began his studies in piano at the age of 3. By the age of 10, she received the Grand Prize from Korea Art Promotion Association, a prestigious art association in S. Korea</a:t>
            </a:r>
            <a:r>
              <a:rPr lang="en-US" sz="1200" kern="0" dirty="0">
                <a:solidFill>
                  <a:schemeClr val="tx1">
                    <a:lumMod val="50000"/>
                    <a:lumOff val="50000"/>
                  </a:schemeClr>
                </a:solidFill>
                <a:latin typeface="Times New Roman" panose="02020603050405020304" pitchFamily="18" charset="0"/>
                <a:ea typeface="SimSun" panose="02010600030101010101" pitchFamily="2" charset="-122"/>
                <a:cs typeface="Times New Roman" panose="02020603050405020304" pitchFamily="18" charset="0"/>
              </a:rPr>
              <a:t>. After competing her Bachelor of Music from a top-tier music university in S. Korean and her post graduate </a:t>
            </a:r>
          </a:p>
        </p:txBody>
      </p:sp>
      <p:sp>
        <p:nvSpPr>
          <p:cNvPr id="4" name="Rectangle 3">
            <a:extLst>
              <a:ext uri="{FF2B5EF4-FFF2-40B4-BE49-F238E27FC236}">
                <a16:creationId xmlns:a16="http://schemas.microsoft.com/office/drawing/2014/main" id="{6E6F815C-CCA8-429C-8618-2BBA95BBE072}"/>
              </a:ext>
            </a:extLst>
          </p:cNvPr>
          <p:cNvSpPr/>
          <p:nvPr/>
        </p:nvSpPr>
        <p:spPr>
          <a:xfrm>
            <a:off x="35239" y="3635247"/>
            <a:ext cx="720742" cy="4932000"/>
          </a:xfrm>
          <a:prstGeom prst="rect">
            <a:avLst/>
          </a:prstGeom>
          <a:solidFill>
            <a:srgbClr val="083B6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b="1" dirty="0">
                <a:latin typeface="Times New Roman" panose="02020603050405020304" pitchFamily="18" charset="0"/>
                <a:cs typeface="Times New Roman" panose="02020603050405020304" pitchFamily="18" charset="0"/>
              </a:rPr>
              <a:t>Piano</a:t>
            </a:r>
          </a:p>
        </p:txBody>
      </p:sp>
      <p:sp>
        <p:nvSpPr>
          <p:cNvPr id="37" name="Rectangle 36">
            <a:extLst>
              <a:ext uri="{FF2B5EF4-FFF2-40B4-BE49-F238E27FC236}">
                <a16:creationId xmlns:a16="http://schemas.microsoft.com/office/drawing/2014/main" id="{BE18544D-FBBE-4D5C-AC5C-1954DC90D652}"/>
              </a:ext>
            </a:extLst>
          </p:cNvPr>
          <p:cNvSpPr/>
          <p:nvPr/>
        </p:nvSpPr>
        <p:spPr>
          <a:xfrm>
            <a:off x="817113" y="4900243"/>
            <a:ext cx="5984608" cy="369332"/>
          </a:xfrm>
          <a:prstGeom prst="rect">
            <a:avLst/>
          </a:prstGeom>
        </p:spPr>
        <p:txBody>
          <a:bodyPr wrap="square" lIns="0" tIns="0" rIns="0" bIns="0">
            <a:spAutoFit/>
          </a:bodyPr>
          <a:lstStyle/>
          <a:p>
            <a:pPr algn="just"/>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degrees from world class music institutions in Germany and France, she was appointed  as an adjunct faculty in a Korean prestigious music university and has worked as Int’l concert pianist.</a:t>
            </a:r>
          </a:p>
        </p:txBody>
      </p:sp>
      <p:sp>
        <p:nvSpPr>
          <p:cNvPr id="30" name="Rectangle 29">
            <a:extLst>
              <a:ext uri="{FF2B5EF4-FFF2-40B4-BE49-F238E27FC236}">
                <a16:creationId xmlns:a16="http://schemas.microsoft.com/office/drawing/2014/main" id="{EDB2E4BE-1C46-4271-97DE-992D6BA65D74}"/>
              </a:ext>
            </a:extLst>
          </p:cNvPr>
          <p:cNvSpPr/>
          <p:nvPr/>
        </p:nvSpPr>
        <p:spPr>
          <a:xfrm>
            <a:off x="829638" y="5390123"/>
            <a:ext cx="5948300" cy="1197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spcBef>
                <a:spcPts val="200"/>
              </a:spcBef>
              <a:buFont typeface="Wingdings" panose="05000000000000000000" pitchFamily="2" charset="2"/>
              <a:buChar char="q"/>
            </a:pPr>
            <a:r>
              <a:rPr lang="en-US" sz="1100" b="1" dirty="0">
                <a:solidFill>
                  <a:schemeClr val="tx1"/>
                </a:solidFill>
                <a:latin typeface="Arial" panose="020B0604020202020204" pitchFamily="34" charset="0"/>
                <a:cs typeface="Arial" panose="020B0604020202020204" pitchFamily="34" charset="0"/>
              </a:rPr>
              <a:t>Education</a:t>
            </a:r>
            <a:r>
              <a:rPr lang="en-US" sz="1100" dirty="0">
                <a:solidFill>
                  <a:schemeClr val="tx1"/>
                </a:solidFill>
                <a:latin typeface="Arial" panose="020B0604020202020204" pitchFamily="34" charset="0"/>
                <a:cs typeface="Arial" panose="020B0604020202020204" pitchFamily="34" charset="0"/>
              </a:rPr>
              <a:t> </a:t>
            </a:r>
          </a:p>
          <a:p>
            <a:pPr marL="266700" lvl="1" indent="-84138">
              <a:spcBef>
                <a:spcPts val="200"/>
              </a:spcBef>
              <a:buFont typeface="Arial" panose="020B0604020202020204" pitchFamily="34" charset="0"/>
              <a:buChar char="•"/>
              <a:tabLst>
                <a:tab pos="90488" algn="l"/>
                <a:tab pos="266700" algn="l"/>
              </a:tabLst>
            </a:pPr>
            <a:r>
              <a:rPr lang="fr-FR" altLang="ko-KR" sz="1100" dirty="0">
                <a:solidFill>
                  <a:schemeClr val="tx1"/>
                </a:solidFill>
                <a:latin typeface="Arial" panose="020B0604020202020204" pitchFamily="34" charset="0"/>
                <a:cs typeface="Arial" panose="020B0604020202020204" pitchFamily="34" charset="0"/>
              </a:rPr>
              <a:t>École Normale de Musique de Paris</a:t>
            </a:r>
            <a:r>
              <a:rPr lang="en-US" sz="1100" dirty="0">
                <a:solidFill>
                  <a:schemeClr val="tx1"/>
                </a:solidFill>
                <a:latin typeface="Arial" panose="020B0604020202020204" pitchFamily="34" charset="0"/>
                <a:cs typeface="Arial" panose="020B0604020202020204" pitchFamily="34" charset="0"/>
              </a:rPr>
              <a:t>, France</a:t>
            </a:r>
            <a:br>
              <a:rPr lang="en-US" sz="1100" dirty="0">
                <a:solidFill>
                  <a:schemeClr val="tx1"/>
                </a:solidFill>
                <a:latin typeface="Arial" panose="020B0604020202020204" pitchFamily="34" charset="0"/>
                <a:cs typeface="Arial" panose="020B0604020202020204" pitchFamily="34" charset="0"/>
              </a:rPr>
            </a:b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Diplôme</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Supérieur</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d’Enseignement</a:t>
            </a:r>
            <a:r>
              <a:rPr lang="en-US" sz="1100" dirty="0">
                <a:solidFill>
                  <a:schemeClr val="tx1"/>
                </a:solidFill>
                <a:latin typeface="Arial" panose="020B0604020202020204" pitchFamily="34" charset="0"/>
                <a:cs typeface="Arial" panose="020B0604020202020204" pitchFamily="34" charset="0"/>
              </a:rPr>
              <a:t> (Supreme Post Grad. Education Diploma) </a:t>
            </a:r>
            <a:br>
              <a:rPr lang="en-US" sz="1100" dirty="0">
                <a:solidFill>
                  <a:schemeClr val="tx1"/>
                </a:solidFill>
                <a:latin typeface="Arial" panose="020B0604020202020204" pitchFamily="34" charset="0"/>
                <a:cs typeface="Arial" panose="020B0604020202020204" pitchFamily="34" charset="0"/>
              </a:rPr>
            </a:b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Diplôme</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Supérieur</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d’Exécution</a:t>
            </a:r>
            <a:r>
              <a:rPr lang="en-US" sz="1100" dirty="0">
                <a:solidFill>
                  <a:schemeClr val="tx1"/>
                </a:solidFill>
                <a:latin typeface="Arial" panose="020B0604020202020204" pitchFamily="34" charset="0"/>
                <a:cs typeface="Arial" panose="020B0604020202020204" pitchFamily="34" charset="0"/>
              </a:rPr>
              <a:t> (Supreme Post Grad. Solo Performing Diploma)</a:t>
            </a:r>
          </a:p>
          <a:p>
            <a:pPr marL="266700" lvl="1" indent="-84138">
              <a:spcBef>
                <a:spcPts val="200"/>
              </a:spcBef>
              <a:buFont typeface="Arial" panose="020B0604020202020204" pitchFamily="34" charset="0"/>
              <a:buChar char="•"/>
              <a:tabLst>
                <a:tab pos="90488" algn="l"/>
                <a:tab pos="266700" algn="l"/>
              </a:tabLst>
            </a:pPr>
            <a:r>
              <a:rPr lang="en-US" sz="1100" dirty="0">
                <a:solidFill>
                  <a:schemeClr val="tx1"/>
                </a:solidFill>
                <a:latin typeface="Arial" panose="020B0604020202020204" pitchFamily="34" charset="0"/>
                <a:cs typeface="Arial" panose="020B0604020202020204" pitchFamily="34" charset="0"/>
              </a:rPr>
              <a:t>Hanover Univ. of Music, Drama and Media, Germany (Master of Music) </a:t>
            </a:r>
          </a:p>
          <a:p>
            <a:pPr marL="266700" lvl="1" indent="-84138">
              <a:spcBef>
                <a:spcPts val="200"/>
              </a:spcBef>
              <a:buFont typeface="Arial" panose="020B0604020202020204" pitchFamily="34" charset="0"/>
              <a:buChar char="•"/>
              <a:tabLst>
                <a:tab pos="90488" algn="l"/>
                <a:tab pos="266700" algn="l"/>
              </a:tabLst>
            </a:pPr>
            <a:r>
              <a:rPr lang="en-US" sz="1100" dirty="0" err="1">
                <a:solidFill>
                  <a:schemeClr val="tx1"/>
                </a:solidFill>
                <a:latin typeface="Arial" panose="020B0604020202020204" pitchFamily="34" charset="0"/>
                <a:cs typeface="Arial" panose="020B0604020202020204" pitchFamily="34" charset="0"/>
              </a:rPr>
              <a:t>Ewha</a:t>
            </a:r>
            <a:r>
              <a:rPr lang="en-US" sz="1100" dirty="0">
                <a:solidFill>
                  <a:schemeClr val="tx1"/>
                </a:solidFill>
                <a:latin typeface="Arial" panose="020B0604020202020204" pitchFamily="34" charset="0"/>
                <a:cs typeface="Arial" panose="020B0604020202020204" pitchFamily="34" charset="0"/>
              </a:rPr>
              <a:t> </a:t>
            </a:r>
            <a:r>
              <a:rPr lang="en-US" sz="1100" dirty="0" err="1">
                <a:solidFill>
                  <a:schemeClr val="tx1"/>
                </a:solidFill>
                <a:latin typeface="Arial" panose="020B0604020202020204" pitchFamily="34" charset="0"/>
                <a:cs typeface="Arial" panose="020B0604020202020204" pitchFamily="34" charset="0"/>
              </a:rPr>
              <a:t>Womans</a:t>
            </a:r>
            <a:r>
              <a:rPr lang="en-US" sz="1100" dirty="0">
                <a:solidFill>
                  <a:schemeClr val="tx1"/>
                </a:solidFill>
                <a:latin typeface="Arial" panose="020B0604020202020204" pitchFamily="34" charset="0"/>
                <a:cs typeface="Arial" panose="020B0604020202020204" pitchFamily="34" charset="0"/>
              </a:rPr>
              <a:t> University, S. Korea (Bachelor of Music)</a:t>
            </a:r>
          </a:p>
          <a:p>
            <a:pPr marL="266700" lvl="1" indent="-84138">
              <a:spcBef>
                <a:spcPts val="200"/>
              </a:spcBef>
              <a:buFont typeface="Arial" panose="020B0604020202020204" pitchFamily="34" charset="0"/>
              <a:buChar char="•"/>
              <a:tabLst>
                <a:tab pos="90488" algn="l"/>
                <a:tab pos="266700" algn="l"/>
              </a:tabLst>
            </a:pPr>
            <a:r>
              <a:rPr lang="en-US" sz="1100" dirty="0">
                <a:solidFill>
                  <a:schemeClr val="tx1"/>
                </a:solidFill>
                <a:latin typeface="Arial" panose="020B0604020202020204" pitchFamily="34" charset="0"/>
                <a:cs typeface="Arial" panose="020B0604020202020204" pitchFamily="34" charset="0"/>
              </a:rPr>
              <a:t>Sun Hwa Arts Highschool, S. Korea </a:t>
            </a:r>
          </a:p>
        </p:txBody>
      </p:sp>
      <p:pic>
        <p:nvPicPr>
          <p:cNvPr id="5" name="Picture 4">
            <a:extLst>
              <a:ext uri="{FF2B5EF4-FFF2-40B4-BE49-F238E27FC236}">
                <a16:creationId xmlns:a16="http://schemas.microsoft.com/office/drawing/2014/main" id="{2F4C5B89-9579-454D-8CBD-54C052875E2A}"/>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5239" y="1228372"/>
            <a:ext cx="6766482" cy="2256793"/>
          </a:xfrm>
          <a:prstGeom prst="rect">
            <a:avLst/>
          </a:prstGeom>
          <a:ln>
            <a:noFill/>
          </a:ln>
          <a:effectLst>
            <a:softEdge rad="112500"/>
          </a:effectLst>
        </p:spPr>
      </p:pic>
      <p:sp>
        <p:nvSpPr>
          <p:cNvPr id="6" name="TextBox 5">
            <a:extLst>
              <a:ext uri="{FF2B5EF4-FFF2-40B4-BE49-F238E27FC236}">
                <a16:creationId xmlns:a16="http://schemas.microsoft.com/office/drawing/2014/main" id="{D4E04D5B-D912-4169-895D-4112116DC6F1}"/>
              </a:ext>
            </a:extLst>
          </p:cNvPr>
          <p:cNvSpPr txBox="1"/>
          <p:nvPr/>
        </p:nvSpPr>
        <p:spPr>
          <a:xfrm>
            <a:off x="233895" y="2029883"/>
            <a:ext cx="6121401" cy="646331"/>
          </a:xfrm>
          <a:prstGeom prst="rect">
            <a:avLst/>
          </a:prstGeom>
          <a:noFill/>
        </p:spPr>
        <p:txBody>
          <a:bodyPr wrap="square" rtlCol="0">
            <a:spAutoFit/>
          </a:bodyPr>
          <a:lstStyle>
            <a:defPPr>
              <a:defRPr lang="en-US"/>
            </a:defPPr>
            <a:lvl1pPr>
              <a:defRPr sz="1400" b="1">
                <a:solidFill>
                  <a:srgbClr val="083B66"/>
                </a:solidFill>
              </a:defRPr>
            </a:lvl1pPr>
          </a:lstStyle>
          <a:p>
            <a:pPr algn="ctr"/>
            <a:r>
              <a:rPr lang="en-US" altLang="ko-KR" sz="3600" dirty="0">
                <a:solidFill>
                  <a:schemeClr val="bg1"/>
                </a:solidFill>
                <a:latin typeface="Arial Rounded MT Bold" panose="020F0704030504030204" pitchFamily="34" charset="0"/>
              </a:rPr>
              <a:t>Ecole Music Sydney Team</a:t>
            </a:r>
            <a:r>
              <a:rPr lang="ko-KR" altLang="en-US" sz="3600" dirty="0">
                <a:solidFill>
                  <a:schemeClr val="bg1"/>
                </a:solidFill>
                <a:latin typeface="Arial Rounded MT Bold" panose="020F0704030504030204" pitchFamily="34" charset="0"/>
              </a:rPr>
              <a:t> </a:t>
            </a:r>
            <a:endParaRPr lang="en-US" altLang="ko-KR" sz="3600" dirty="0">
              <a:solidFill>
                <a:schemeClr val="bg1"/>
              </a:solidFill>
              <a:latin typeface="Arial Rounded MT Bold" panose="020F0704030504030204" pitchFamily="34" charset="0"/>
            </a:endParaRPr>
          </a:p>
        </p:txBody>
      </p:sp>
      <p:sp>
        <p:nvSpPr>
          <p:cNvPr id="16" name="TextBox 15">
            <a:extLst>
              <a:ext uri="{FF2B5EF4-FFF2-40B4-BE49-F238E27FC236}">
                <a16:creationId xmlns:a16="http://schemas.microsoft.com/office/drawing/2014/main" id="{A4FF9845-6082-4190-8333-FAA179F7B6C2}"/>
              </a:ext>
            </a:extLst>
          </p:cNvPr>
          <p:cNvSpPr txBox="1"/>
          <p:nvPr/>
        </p:nvSpPr>
        <p:spPr>
          <a:xfrm>
            <a:off x="49752" y="8787572"/>
            <a:ext cx="6751969" cy="871375"/>
          </a:xfrm>
          <a:prstGeom prst="rect">
            <a:avLst/>
          </a:prstGeom>
          <a:solidFill>
            <a:srgbClr val="E6E6E6"/>
          </a:solidFill>
        </p:spPr>
        <p:txBody>
          <a:bodyPr wrap="square" lIns="148400" tIns="129850" rIns="148400" bIns="111300" rtlCol="0">
            <a:noAutofit/>
          </a:bodyPr>
          <a:lstStyle/>
          <a:p>
            <a:pPr marL="259711">
              <a:lnSpc>
                <a:spcPct val="110000"/>
              </a:lnSpc>
              <a:spcAft>
                <a:spcPts val="412"/>
              </a:spcAft>
            </a:pPr>
            <a:endParaRPr lang="en-GB" sz="1082" b="1" cap="all" spc="72" dirty="0">
              <a:solidFill>
                <a:srgbClr val="005A96"/>
              </a:solidFill>
            </a:endParaRPr>
          </a:p>
          <a:p>
            <a:pPr marL="259711">
              <a:lnSpc>
                <a:spcPct val="110000"/>
              </a:lnSpc>
              <a:spcAft>
                <a:spcPts val="412"/>
              </a:spcAft>
            </a:pPr>
            <a:endParaRPr lang="en-GB" sz="1082" b="1" cap="all" spc="72" dirty="0">
              <a:solidFill>
                <a:srgbClr val="005A96"/>
              </a:solidFill>
            </a:endParaRPr>
          </a:p>
          <a:p>
            <a:pPr marL="259711">
              <a:lnSpc>
                <a:spcPct val="110000"/>
              </a:lnSpc>
              <a:spcAft>
                <a:spcPts val="412"/>
              </a:spcAft>
            </a:pPr>
            <a:endParaRPr lang="en-GB" sz="1082" b="1" cap="all" spc="72" dirty="0">
              <a:solidFill>
                <a:srgbClr val="005A96"/>
              </a:solidFill>
            </a:endParaRPr>
          </a:p>
          <a:p>
            <a:pPr>
              <a:lnSpc>
                <a:spcPct val="110000"/>
              </a:lnSpc>
            </a:pPr>
            <a:endParaRPr lang="en-AU" sz="1082" dirty="0">
              <a:latin typeface="Arial" panose="020B0604020202020204" pitchFamily="34" charset="0"/>
              <a:cs typeface="Arial" pitchFamily="34" charset="0"/>
            </a:endParaRPr>
          </a:p>
        </p:txBody>
      </p:sp>
      <p:sp>
        <p:nvSpPr>
          <p:cNvPr id="18" name="TextBox 17">
            <a:extLst>
              <a:ext uri="{FF2B5EF4-FFF2-40B4-BE49-F238E27FC236}">
                <a16:creationId xmlns:a16="http://schemas.microsoft.com/office/drawing/2014/main" id="{2A87654B-D731-40A7-AE12-ED08D193B4E0}"/>
              </a:ext>
            </a:extLst>
          </p:cNvPr>
          <p:cNvSpPr txBox="1"/>
          <p:nvPr/>
        </p:nvSpPr>
        <p:spPr>
          <a:xfrm>
            <a:off x="-39829" y="8870233"/>
            <a:ext cx="1768315" cy="726609"/>
          </a:xfrm>
          <a:prstGeom prst="rect">
            <a:avLst/>
          </a:prstGeom>
          <a:noFill/>
        </p:spPr>
        <p:txBody>
          <a:bodyPr wrap="square" rtlCol="0">
            <a:spAutoFit/>
          </a:bodyPr>
          <a:lstStyle/>
          <a:p>
            <a:pPr algn="ctr"/>
            <a:r>
              <a:rPr lang="en-US" sz="2061" b="1" dirty="0">
                <a:solidFill>
                  <a:srgbClr val="083B66"/>
                </a:solidFill>
              </a:rPr>
              <a:t>About </a:t>
            </a:r>
            <a:r>
              <a:rPr lang="en-US" sz="2061" b="1" dirty="0">
                <a:solidFill>
                  <a:srgbClr val="6AC4EB"/>
                </a:solidFill>
              </a:rPr>
              <a:t>Ecole Music Sydney</a:t>
            </a:r>
          </a:p>
        </p:txBody>
      </p:sp>
      <p:sp>
        <p:nvSpPr>
          <p:cNvPr id="22" name="TextBox 21">
            <a:extLst>
              <a:ext uri="{FF2B5EF4-FFF2-40B4-BE49-F238E27FC236}">
                <a16:creationId xmlns:a16="http://schemas.microsoft.com/office/drawing/2014/main" id="{E3E6048E-1713-4240-80A2-C8299C8EBD2D}"/>
              </a:ext>
            </a:extLst>
          </p:cNvPr>
          <p:cNvSpPr txBox="1"/>
          <p:nvPr/>
        </p:nvSpPr>
        <p:spPr>
          <a:xfrm>
            <a:off x="1630697" y="8813361"/>
            <a:ext cx="5190753" cy="822726"/>
          </a:xfrm>
          <a:prstGeom prst="rect">
            <a:avLst/>
          </a:prstGeom>
          <a:noFill/>
        </p:spPr>
        <p:txBody>
          <a:bodyPr wrap="square" rtlCol="0">
            <a:spAutoFit/>
          </a:bodyPr>
          <a:lstStyle>
            <a:defPPr>
              <a:defRPr lang="en-US"/>
            </a:defPPr>
            <a:lvl1pPr>
              <a:defRPr sz="2000" b="1">
                <a:solidFill>
                  <a:srgbClr val="083B66"/>
                </a:solidFill>
              </a:defRPr>
            </a:lvl1pPr>
          </a:lstStyle>
          <a:p>
            <a:pPr algn="just">
              <a:lnSpc>
                <a:spcPct val="150000"/>
              </a:lnSpc>
            </a:pPr>
            <a:r>
              <a:rPr lang="en-US" sz="1100" b="0" dirty="0">
                <a:solidFill>
                  <a:schemeClr val="tx1"/>
                </a:solidFill>
                <a:latin typeface="Arial" panose="020B0604020202020204" pitchFamily="34" charset="0"/>
                <a:cs typeface="Arial" panose="020B0604020202020204" pitchFamily="34" charset="0"/>
              </a:rPr>
              <a:t>Ecole Music Sydney was founded in 2017 and has provided high standards of music education for a wide range of instruments. Our systemized teaching methods will inspire and motivate our students, and help them achieve their best.</a:t>
            </a:r>
          </a:p>
        </p:txBody>
      </p:sp>
      <p:cxnSp>
        <p:nvCxnSpPr>
          <p:cNvPr id="17" name="Straight Connector 16">
            <a:extLst>
              <a:ext uri="{FF2B5EF4-FFF2-40B4-BE49-F238E27FC236}">
                <a16:creationId xmlns:a16="http://schemas.microsoft.com/office/drawing/2014/main" id="{7188E15C-F03A-47A5-86A3-C998D177FB51}"/>
              </a:ext>
            </a:extLst>
          </p:cNvPr>
          <p:cNvCxnSpPr>
            <a:cxnSpLocks/>
          </p:cNvCxnSpPr>
          <p:nvPr/>
        </p:nvCxnSpPr>
        <p:spPr>
          <a:xfrm flipV="1">
            <a:off x="1647207" y="8888823"/>
            <a:ext cx="0" cy="69920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06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E781E6B-986D-4E17-8B30-BDC957D5852E}"/>
              </a:ext>
            </a:extLst>
          </p:cNvPr>
          <p:cNvPicPr>
            <a:picLocks noChangeAspect="1"/>
          </p:cNvPicPr>
          <p:nvPr/>
        </p:nvPicPr>
        <p:blipFill>
          <a:blip r:embed="rId3"/>
          <a:stretch>
            <a:fillRect/>
          </a:stretch>
        </p:blipFill>
        <p:spPr>
          <a:xfrm>
            <a:off x="0" y="2382"/>
            <a:ext cx="3717416" cy="1134136"/>
          </a:xfrm>
          <a:prstGeom prst="rect">
            <a:avLst/>
          </a:prstGeom>
        </p:spPr>
      </p:pic>
      <p:sp>
        <p:nvSpPr>
          <p:cNvPr id="20" name="TextBox 19">
            <a:extLst>
              <a:ext uri="{FF2B5EF4-FFF2-40B4-BE49-F238E27FC236}">
                <a16:creationId xmlns:a16="http://schemas.microsoft.com/office/drawing/2014/main" id="{7E85723C-0BB1-4706-A0FC-08281685FB3A}"/>
              </a:ext>
            </a:extLst>
          </p:cNvPr>
          <p:cNvSpPr txBox="1"/>
          <p:nvPr/>
        </p:nvSpPr>
        <p:spPr>
          <a:xfrm>
            <a:off x="233895" y="155208"/>
            <a:ext cx="2858555" cy="830997"/>
          </a:xfrm>
          <a:prstGeom prst="rect">
            <a:avLst/>
          </a:prstGeom>
          <a:noFill/>
        </p:spPr>
        <p:txBody>
          <a:bodyPr wrap="square" rtlCol="0">
            <a:spAutoFit/>
          </a:bodyPr>
          <a:lstStyle/>
          <a:p>
            <a:pPr>
              <a:spcAft>
                <a:spcPts val="309"/>
              </a:spcAft>
            </a:pPr>
            <a:r>
              <a:rPr lang="en-US" sz="2400" b="1" dirty="0">
                <a:solidFill>
                  <a:schemeClr val="bg1"/>
                </a:solidFill>
                <a:latin typeface="Times New Roman" panose="02020603050405020304" pitchFamily="18" charset="0"/>
                <a:cs typeface="Times New Roman" panose="02020603050405020304" pitchFamily="18" charset="0"/>
              </a:rPr>
              <a:t>Ecole Music Sydney Team Information</a:t>
            </a:r>
          </a:p>
        </p:txBody>
      </p:sp>
      <p:cxnSp>
        <p:nvCxnSpPr>
          <p:cNvPr id="21" name="Straight Connector 20">
            <a:extLst>
              <a:ext uri="{FF2B5EF4-FFF2-40B4-BE49-F238E27FC236}">
                <a16:creationId xmlns:a16="http://schemas.microsoft.com/office/drawing/2014/main" id="{700C0F15-82EC-47B9-B283-B2673D40967B}"/>
              </a:ext>
            </a:extLst>
          </p:cNvPr>
          <p:cNvCxnSpPr>
            <a:cxnSpLocks/>
          </p:cNvCxnSpPr>
          <p:nvPr/>
        </p:nvCxnSpPr>
        <p:spPr>
          <a:xfrm>
            <a:off x="0" y="1118775"/>
            <a:ext cx="6858000" cy="0"/>
          </a:xfrm>
          <a:prstGeom prst="line">
            <a:avLst/>
          </a:prstGeom>
          <a:ln w="50800">
            <a:solidFill>
              <a:srgbClr val="083B66"/>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C2FDD4C-837F-4119-803C-53EC131D772A}"/>
              </a:ext>
            </a:extLst>
          </p:cNvPr>
          <p:cNvPicPr>
            <a:picLocks noChangeAspect="1"/>
          </p:cNvPicPr>
          <p:nvPr/>
        </p:nvPicPr>
        <p:blipFill>
          <a:blip r:embed="rId4"/>
          <a:stretch>
            <a:fillRect/>
          </a:stretch>
        </p:blipFill>
        <p:spPr>
          <a:xfrm>
            <a:off x="3529536" y="-199612"/>
            <a:ext cx="3240782" cy="1497649"/>
          </a:xfrm>
          <a:prstGeom prst="rect">
            <a:avLst/>
          </a:prstGeom>
        </p:spPr>
      </p:pic>
      <p:sp>
        <p:nvSpPr>
          <p:cNvPr id="2" name="Rectangle 1">
            <a:extLst>
              <a:ext uri="{FF2B5EF4-FFF2-40B4-BE49-F238E27FC236}">
                <a16:creationId xmlns:a16="http://schemas.microsoft.com/office/drawing/2014/main" id="{CF0D5F95-7BB0-41C2-9E58-F1E4FAC36787}"/>
              </a:ext>
            </a:extLst>
          </p:cNvPr>
          <p:cNvSpPr/>
          <p:nvPr/>
        </p:nvSpPr>
        <p:spPr>
          <a:xfrm>
            <a:off x="847252" y="7840520"/>
            <a:ext cx="5947027" cy="391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Wingdings" panose="05000000000000000000" pitchFamily="2" charset="2"/>
              <a:buChar char="q"/>
            </a:pPr>
            <a:r>
              <a:rPr lang="en-US" sz="1100" b="1" dirty="0">
                <a:solidFill>
                  <a:schemeClr val="tx1"/>
                </a:solidFill>
                <a:latin typeface="Arial" panose="020B0604020202020204" pitchFamily="34" charset="0"/>
                <a:cs typeface="Arial" panose="020B0604020202020204" pitchFamily="34" charset="0"/>
              </a:rPr>
              <a:t>Education</a:t>
            </a:r>
            <a:r>
              <a:rPr lang="en-US" sz="1100" dirty="0">
                <a:solidFill>
                  <a:schemeClr val="tx1"/>
                </a:solidFill>
                <a:latin typeface="Arial" panose="020B0604020202020204" pitchFamily="34" charset="0"/>
                <a:cs typeface="Arial" panose="020B0604020202020204" pitchFamily="34" charset="0"/>
              </a:rPr>
              <a:t> </a:t>
            </a:r>
          </a:p>
          <a:p>
            <a:pPr marL="266700" lvl="1" indent="-84138">
              <a:spcBef>
                <a:spcPts val="300"/>
              </a:spcBef>
              <a:buFont typeface="Arial" panose="020B0604020202020204" pitchFamily="34" charset="0"/>
              <a:buChar char="•"/>
              <a:tabLst>
                <a:tab pos="90488" algn="l"/>
                <a:tab pos="266700" algn="l"/>
              </a:tabLst>
            </a:pPr>
            <a:r>
              <a:rPr lang="en-US" sz="1100" dirty="0">
                <a:solidFill>
                  <a:schemeClr val="tx1"/>
                </a:solidFill>
                <a:latin typeface="Arial" panose="020B0604020202020204" pitchFamily="34" charset="0"/>
                <a:cs typeface="Arial" panose="020B0604020202020204" pitchFamily="34" charset="0"/>
              </a:rPr>
              <a:t>Bachelor of Music (Music Education) at Sydney Conservatorium of Music (3rd year) </a:t>
            </a:r>
          </a:p>
          <a:p>
            <a:pPr marL="266700" lvl="1" indent="-84138">
              <a:spcBef>
                <a:spcPts val="300"/>
              </a:spcBef>
              <a:buFont typeface="Arial" panose="020B0604020202020204" pitchFamily="34" charset="0"/>
              <a:buChar char="•"/>
              <a:tabLst>
                <a:tab pos="90488" algn="l"/>
                <a:tab pos="266700" algn="l"/>
              </a:tabLst>
            </a:pPr>
            <a:r>
              <a:rPr lang="en-US" sz="1100" dirty="0">
                <a:solidFill>
                  <a:schemeClr val="tx1"/>
                </a:solidFill>
                <a:latin typeface="Arial" panose="020B0604020202020204" pitchFamily="34" charset="0"/>
                <a:cs typeface="Arial" panose="020B0604020202020204" pitchFamily="34" charset="0"/>
              </a:rPr>
              <a:t>AMEB Certificate of Performance (CMUSA)</a:t>
            </a:r>
          </a:p>
          <a:p>
            <a:pPr marL="266700" lvl="1" indent="-84138">
              <a:spcBef>
                <a:spcPts val="300"/>
              </a:spcBef>
              <a:buFont typeface="Arial" panose="020B0604020202020204" pitchFamily="34" charset="0"/>
              <a:buChar char="•"/>
              <a:tabLst>
                <a:tab pos="90488" algn="l"/>
                <a:tab pos="266700" algn="l"/>
              </a:tabLst>
            </a:pPr>
            <a:r>
              <a:rPr lang="en-US" sz="1100" dirty="0">
                <a:solidFill>
                  <a:schemeClr val="tx1"/>
                </a:solidFill>
                <a:latin typeface="Arial" panose="020B0604020202020204" pitchFamily="34" charset="0"/>
                <a:cs typeface="Arial" panose="020B0604020202020204" pitchFamily="34" charset="0"/>
              </a:rPr>
              <a:t>HSC Music 1 with Band 6 at Maitland Grossmann High School </a:t>
            </a:r>
          </a:p>
          <a:p>
            <a:pPr marL="266700" lvl="1" indent="-84138">
              <a:spcBef>
                <a:spcPts val="300"/>
              </a:spcBef>
              <a:buFont typeface="Arial" panose="020B0604020202020204" pitchFamily="34" charset="0"/>
              <a:buChar char="•"/>
              <a:tabLst>
                <a:tab pos="90488" algn="l"/>
                <a:tab pos="266700" algn="l"/>
              </a:tabLst>
            </a:pPr>
            <a:endParaRPr lang="en-US" sz="1100" dirty="0">
              <a:solidFill>
                <a:schemeClr val="tx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8AC4467-AAB4-4A0B-8E94-069E18C7B0B8}"/>
              </a:ext>
            </a:extLst>
          </p:cNvPr>
          <p:cNvSpPr txBox="1"/>
          <p:nvPr/>
        </p:nvSpPr>
        <p:spPr>
          <a:xfrm>
            <a:off x="2069688" y="5594726"/>
            <a:ext cx="5045096" cy="184666"/>
          </a:xfrm>
          <a:prstGeom prst="rect">
            <a:avLst/>
          </a:prstGeom>
          <a:noFill/>
        </p:spPr>
        <p:txBody>
          <a:bodyPr wrap="square" lIns="0" tIns="0" rIns="0" bIns="0" rtlCol="0">
            <a:spAutoFit/>
          </a:bodyPr>
          <a:lstStyle/>
          <a:p>
            <a:pPr>
              <a:spcBef>
                <a:spcPts val="300"/>
              </a:spcBef>
            </a:pPr>
            <a:r>
              <a:rPr lang="en-US" sz="1200" b="1" dirty="0">
                <a:solidFill>
                  <a:srgbClr val="117FD9"/>
                </a:solidFill>
                <a:latin typeface="Arial" panose="020B0604020202020204" pitchFamily="34" charset="0"/>
                <a:cs typeface="Arial" panose="020B0604020202020204" pitchFamily="34" charset="0"/>
              </a:rPr>
              <a:t>Amy Sung | Piano &amp; Flute Teacher </a:t>
            </a:r>
            <a:r>
              <a:rPr lang="en-US" sz="1200" b="1" dirty="0">
                <a:solidFill>
                  <a:schemeClr val="bg1">
                    <a:lumMod val="50000"/>
                  </a:schemeClr>
                </a:solidFill>
                <a:latin typeface="Arial" panose="020B0604020202020204" pitchFamily="34" charset="0"/>
                <a:cs typeface="Arial" panose="020B0604020202020204" pitchFamily="34" charset="0"/>
              </a:rPr>
              <a:t>(Flute | Piano | Theory )</a:t>
            </a:r>
            <a:endParaRPr lang="en-US" sz="1200" dirty="0">
              <a:solidFill>
                <a:schemeClr val="bg1">
                  <a:lumMod val="50000"/>
                </a:schemeClr>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BFD8D530-432F-496E-AFB7-0C463A2AE734}"/>
              </a:ext>
            </a:extLst>
          </p:cNvPr>
          <p:cNvSpPr/>
          <p:nvPr/>
        </p:nvSpPr>
        <p:spPr>
          <a:xfrm>
            <a:off x="847252" y="8488190"/>
            <a:ext cx="5971209" cy="1287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Wingdings" panose="05000000000000000000" pitchFamily="2" charset="2"/>
              <a:buChar char="q"/>
            </a:pPr>
            <a:r>
              <a:rPr lang="en-US" sz="1100" b="1" dirty="0">
                <a:solidFill>
                  <a:schemeClr val="tx1"/>
                </a:solidFill>
                <a:latin typeface="Arial" panose="020B0604020202020204" pitchFamily="34" charset="0"/>
                <a:cs typeface="Arial" panose="020B0604020202020204" pitchFamily="34" charset="0"/>
              </a:rPr>
              <a:t>Experience </a:t>
            </a:r>
          </a:p>
          <a:p>
            <a:pPr marL="266700" lvl="1" indent="-84138">
              <a:spcBef>
                <a:spcPts val="3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Theatre Scholarship at Newcastle Conservatorium of Music  </a:t>
            </a:r>
          </a:p>
          <a:p>
            <a:pPr marL="266700" lvl="1" indent="-84138">
              <a:spcBef>
                <a:spcPts val="3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Completed Pex1 and </a:t>
            </a:r>
            <a:r>
              <a:rPr lang="en-US" sz="1100" dirty="0" err="1">
                <a:solidFill>
                  <a:schemeClr val="tx1"/>
                </a:solidFill>
                <a:latin typeface="Arial" panose="020B0604020202020204" pitchFamily="34" charset="0"/>
                <a:cs typeface="Arial" panose="020B0604020202020204" pitchFamily="34" charset="0"/>
              </a:rPr>
              <a:t>Pex</a:t>
            </a:r>
            <a:r>
              <a:rPr lang="en-US" sz="1100" dirty="0">
                <a:solidFill>
                  <a:schemeClr val="tx1"/>
                </a:solidFill>
                <a:latin typeface="Arial" panose="020B0604020202020204" pitchFamily="34" charset="0"/>
                <a:cs typeface="Arial" panose="020B0604020202020204" pitchFamily="34" charset="0"/>
              </a:rPr>
              <a:t> 2 (Practical Experience) in Primary and High School settings </a:t>
            </a:r>
          </a:p>
          <a:p>
            <a:pPr marL="266700" lvl="1" indent="-84138">
              <a:spcBef>
                <a:spcPts val="3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Travelled to Spain and Portugal on tour with Hunter Wind Ensemble </a:t>
            </a:r>
          </a:p>
          <a:p>
            <a:pPr marL="266700" lvl="1" indent="-84138">
              <a:spcBef>
                <a:spcPts val="3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Taught flute in various settings including 1 on 1, groups, and ensembles</a:t>
            </a:r>
          </a:p>
          <a:p>
            <a:pPr marL="266700" lvl="1" indent="-84138">
              <a:spcBef>
                <a:spcPts val="3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Travelled to Spain and Portugal on tour with Hunter Wind Ensemble </a:t>
            </a:r>
          </a:p>
          <a:p>
            <a:pPr marL="266700" lvl="1" indent="-84138">
              <a:spcBef>
                <a:spcPts val="300"/>
              </a:spcBef>
              <a:buFont typeface="Arial" panose="020B0604020202020204" pitchFamily="34" charset="0"/>
              <a:buChar char="•"/>
              <a:tabLst>
                <a:tab pos="90488" algn="l"/>
              </a:tabLst>
            </a:pPr>
            <a:endParaRPr lang="en-US" sz="1100"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4F56BC4-48A1-4666-AFE5-9B913DE2750E}"/>
              </a:ext>
            </a:extLst>
          </p:cNvPr>
          <p:cNvSpPr/>
          <p:nvPr/>
        </p:nvSpPr>
        <p:spPr>
          <a:xfrm>
            <a:off x="2069688" y="5952434"/>
            <a:ext cx="4725681" cy="923330"/>
          </a:xfrm>
          <a:prstGeom prst="rect">
            <a:avLst/>
          </a:prstGeom>
        </p:spPr>
        <p:txBody>
          <a:bodyPr wrap="square" lIns="0" tIns="0" rIns="0" bIns="0">
            <a:spAutoFit/>
          </a:bodyPr>
          <a:lstStyle/>
          <a:p>
            <a:pPr algn="just"/>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With 13 years experience in various ensembles including Hunter Wind Ensemble, Newcastle Conservatorium Concert Band, Sydney University Wind Orchestra and Sydney Conservatorium Flute Ensemble, Amy Sung is a holistic and professional flutist/educator. Based on a heavy focus on the nurturing aspect of music, she has taught a wide range of flute students from</a:t>
            </a:r>
          </a:p>
        </p:txBody>
      </p:sp>
      <p:sp>
        <p:nvSpPr>
          <p:cNvPr id="10" name="Rectangle 9">
            <a:extLst>
              <a:ext uri="{FF2B5EF4-FFF2-40B4-BE49-F238E27FC236}">
                <a16:creationId xmlns:a16="http://schemas.microsoft.com/office/drawing/2014/main" id="{1B7D7239-3823-494B-BF6D-6E1EF43458A3}"/>
              </a:ext>
            </a:extLst>
          </p:cNvPr>
          <p:cNvSpPr/>
          <p:nvPr/>
        </p:nvSpPr>
        <p:spPr>
          <a:xfrm>
            <a:off x="50104" y="5569674"/>
            <a:ext cx="709204" cy="4131188"/>
          </a:xfrm>
          <a:prstGeom prst="rect">
            <a:avLst/>
          </a:prstGeom>
          <a:solidFill>
            <a:srgbClr val="083B6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b="1" dirty="0">
                <a:latin typeface="Times New Roman" panose="02020603050405020304" pitchFamily="18" charset="0"/>
                <a:cs typeface="Times New Roman" panose="02020603050405020304" pitchFamily="18" charset="0"/>
              </a:rPr>
              <a:t>Flute / Piano</a:t>
            </a:r>
          </a:p>
        </p:txBody>
      </p:sp>
      <p:cxnSp>
        <p:nvCxnSpPr>
          <p:cNvPr id="43" name="Straight Connector 42">
            <a:extLst>
              <a:ext uri="{FF2B5EF4-FFF2-40B4-BE49-F238E27FC236}">
                <a16:creationId xmlns:a16="http://schemas.microsoft.com/office/drawing/2014/main" id="{35981285-7FB4-474B-8CF7-39378E9824FD}"/>
              </a:ext>
            </a:extLst>
          </p:cNvPr>
          <p:cNvCxnSpPr>
            <a:cxnSpLocks/>
          </p:cNvCxnSpPr>
          <p:nvPr/>
        </p:nvCxnSpPr>
        <p:spPr>
          <a:xfrm>
            <a:off x="835319" y="5413203"/>
            <a:ext cx="598460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A90A5CA-D3F4-44CE-8990-B152D69D8507}"/>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35320" y="5569674"/>
            <a:ext cx="1080000" cy="1155600"/>
          </a:xfrm>
          <a:prstGeom prst="rect">
            <a:avLst/>
          </a:prstGeom>
          <a:ln>
            <a:solidFill>
              <a:schemeClr val="bg1">
                <a:lumMod val="75000"/>
              </a:schemeClr>
            </a:solidFill>
          </a:ln>
        </p:spPr>
      </p:pic>
      <p:sp>
        <p:nvSpPr>
          <p:cNvPr id="6" name="Rectangle 5">
            <a:extLst>
              <a:ext uri="{FF2B5EF4-FFF2-40B4-BE49-F238E27FC236}">
                <a16:creationId xmlns:a16="http://schemas.microsoft.com/office/drawing/2014/main" id="{15F9E2B6-ED9E-4416-99AC-F5D802FB7429}"/>
              </a:ext>
            </a:extLst>
          </p:cNvPr>
          <p:cNvSpPr/>
          <p:nvPr/>
        </p:nvSpPr>
        <p:spPr>
          <a:xfrm>
            <a:off x="854428" y="6900159"/>
            <a:ext cx="5964034" cy="553998"/>
          </a:xfrm>
          <a:prstGeom prst="rect">
            <a:avLst/>
          </a:prstGeom>
        </p:spPr>
        <p:txBody>
          <a:bodyPr wrap="square" lIns="0" tIns="0" rIns="0" bIns="0">
            <a:spAutoFit/>
          </a:bodyPr>
          <a:lstStyle/>
          <a:p>
            <a:pPr algn="just">
              <a:spcBef>
                <a:spcPts val="300"/>
              </a:spcBef>
            </a:pPr>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beginner to advanced level: Primary School and High School classes as a Pre-Service Music Teacher</a:t>
            </a:r>
            <a:r>
              <a:rPr lang="en-US" sz="1200" kern="0" dirty="0">
                <a:solidFill>
                  <a:schemeClr val="tx1">
                    <a:lumMod val="50000"/>
                    <a:lumOff val="50000"/>
                  </a:schemeClr>
                </a:solidFill>
                <a:latin typeface="Times New Roman" panose="02020603050405020304" pitchFamily="18" charset="0"/>
                <a:ea typeface="SimSun" panose="02010600030101010101" pitchFamily="2" charset="-122"/>
                <a:cs typeface="Times New Roman" panose="02020603050405020304" pitchFamily="18" charset="0"/>
              </a:rPr>
              <a:t>. </a:t>
            </a:r>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Sh</a:t>
            </a:r>
            <a:r>
              <a:rPr lang="en-US" sz="1200" dirty="0">
                <a:solidFill>
                  <a:schemeClr val="bg1">
                    <a:lumMod val="50000"/>
                  </a:schemeClr>
                </a:solidFill>
                <a:latin typeface="Times New Roman" panose="02020603050405020304" pitchFamily="18" charset="0"/>
                <a:cs typeface="Times New Roman" panose="02020603050405020304" pitchFamily="18" charset="0"/>
              </a:rPr>
              <a:t>e is always looking forward to sharing her love for learning and teaching music and to inspire her students to keep learning and playing music with the same enjoyment that she has. </a:t>
            </a:r>
            <a:endParaRPr lang="en-US" sz="1200" kern="0" dirty="0">
              <a:solidFill>
                <a:schemeClr val="tx1">
                  <a:lumMod val="50000"/>
                  <a:lumOff val="5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2" name="Rectangle 41">
            <a:extLst>
              <a:ext uri="{FF2B5EF4-FFF2-40B4-BE49-F238E27FC236}">
                <a16:creationId xmlns:a16="http://schemas.microsoft.com/office/drawing/2014/main" id="{0B190E07-85BF-4D27-B9F4-296CBD7353DC}"/>
              </a:ext>
            </a:extLst>
          </p:cNvPr>
          <p:cNvSpPr/>
          <p:nvPr/>
        </p:nvSpPr>
        <p:spPr>
          <a:xfrm>
            <a:off x="50104" y="1310737"/>
            <a:ext cx="709204" cy="3975420"/>
          </a:xfrm>
          <a:prstGeom prst="rect">
            <a:avLst/>
          </a:prstGeom>
          <a:solidFill>
            <a:srgbClr val="083B6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b="1" dirty="0">
                <a:latin typeface="Times New Roman" panose="02020603050405020304" pitchFamily="18" charset="0"/>
                <a:cs typeface="Times New Roman" panose="02020603050405020304" pitchFamily="18" charset="0"/>
              </a:rPr>
              <a:t>Piano</a:t>
            </a:r>
          </a:p>
        </p:txBody>
      </p:sp>
      <p:sp>
        <p:nvSpPr>
          <p:cNvPr id="46" name="TextBox 45">
            <a:extLst>
              <a:ext uri="{FF2B5EF4-FFF2-40B4-BE49-F238E27FC236}">
                <a16:creationId xmlns:a16="http://schemas.microsoft.com/office/drawing/2014/main" id="{AD046F69-2F45-4CB3-914B-1DE53C7E6C25}"/>
              </a:ext>
            </a:extLst>
          </p:cNvPr>
          <p:cNvSpPr txBox="1"/>
          <p:nvPr/>
        </p:nvSpPr>
        <p:spPr>
          <a:xfrm>
            <a:off x="2128276" y="1362599"/>
            <a:ext cx="4649661" cy="184666"/>
          </a:xfrm>
          <a:prstGeom prst="rect">
            <a:avLst/>
          </a:prstGeom>
          <a:noFill/>
        </p:spPr>
        <p:txBody>
          <a:bodyPr wrap="square" lIns="0" tIns="0" rIns="0" bIns="0" rtlCol="0">
            <a:spAutoFit/>
          </a:bodyPr>
          <a:lstStyle/>
          <a:p>
            <a:pPr>
              <a:spcBef>
                <a:spcPts val="300"/>
              </a:spcBef>
            </a:pPr>
            <a:r>
              <a:rPr lang="en-US" sz="1200" b="1" dirty="0">
                <a:solidFill>
                  <a:srgbClr val="117FD9"/>
                </a:solidFill>
                <a:latin typeface="Arial" panose="020B0604020202020204" pitchFamily="34" charset="0"/>
                <a:cs typeface="Arial" panose="020B0604020202020204" pitchFamily="34" charset="0"/>
              </a:rPr>
              <a:t>Jay Cho | Piano Teacher </a:t>
            </a:r>
            <a:r>
              <a:rPr lang="en-US" sz="1200" b="1" dirty="0">
                <a:solidFill>
                  <a:schemeClr val="bg1">
                    <a:lumMod val="50000"/>
                  </a:schemeClr>
                </a:solidFill>
                <a:latin typeface="Arial" panose="020B0604020202020204" pitchFamily="34" charset="0"/>
                <a:cs typeface="Arial" panose="020B0604020202020204" pitchFamily="34" charset="0"/>
              </a:rPr>
              <a:t>(Piano | Theory | Accompaniment)</a:t>
            </a:r>
            <a:endParaRPr lang="en-US" sz="1200" dirty="0">
              <a:solidFill>
                <a:schemeClr val="bg1">
                  <a:lumMod val="50000"/>
                </a:schemeClr>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33F21FA4-2890-41E8-8E83-57C7999031EC}"/>
              </a:ext>
            </a:extLst>
          </p:cNvPr>
          <p:cNvSpPr/>
          <p:nvPr/>
        </p:nvSpPr>
        <p:spPr>
          <a:xfrm>
            <a:off x="2128277" y="1793125"/>
            <a:ext cx="4678923" cy="738664"/>
          </a:xfrm>
          <a:prstGeom prst="rect">
            <a:avLst/>
          </a:prstGeom>
        </p:spPr>
        <p:txBody>
          <a:bodyPr wrap="square" lIns="0" tIns="0" rIns="0" bIns="0">
            <a:spAutoFit/>
          </a:bodyPr>
          <a:lstStyle/>
          <a:p>
            <a:pPr algn="just"/>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With wider teaching experience in the public school, school holiday programs, private tutoring, </a:t>
            </a:r>
            <a:r>
              <a:rPr lang="en-US" sz="1200" kern="0" dirty="0" err="1">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etc</a:t>
            </a:r>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 Jay is a dedicated, patient, and compassionate music educator. Having graduated from Knox Grammar School with top ATAR, he has made diverse academic achievements.  </a:t>
            </a:r>
            <a:endParaRPr lang="en-US" sz="1200" kern="0" dirty="0">
              <a:solidFill>
                <a:schemeClr val="tx1">
                  <a:lumMod val="50000"/>
                  <a:lumOff val="5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50" name="Rectangle 49">
            <a:extLst>
              <a:ext uri="{FF2B5EF4-FFF2-40B4-BE49-F238E27FC236}">
                <a16:creationId xmlns:a16="http://schemas.microsoft.com/office/drawing/2014/main" id="{E64BEBBB-F59F-404E-A025-2C52C9982E2A}"/>
              </a:ext>
            </a:extLst>
          </p:cNvPr>
          <p:cNvSpPr/>
          <p:nvPr/>
        </p:nvSpPr>
        <p:spPr>
          <a:xfrm>
            <a:off x="842339" y="2552333"/>
            <a:ext cx="5972081" cy="553998"/>
          </a:xfrm>
          <a:prstGeom prst="rect">
            <a:avLst/>
          </a:prstGeom>
        </p:spPr>
        <p:txBody>
          <a:bodyPr wrap="square" lIns="0" tIns="0" rIns="0" bIns="0">
            <a:spAutoFit/>
          </a:bodyPr>
          <a:lstStyle/>
          <a:p>
            <a:pPr algn="just"/>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His patience and expertise in music education has allowed students to be successful in acquiring great result in both performance and exams and aims to nurture students to develop a strong interest in the instrument. </a:t>
            </a:r>
          </a:p>
        </p:txBody>
      </p:sp>
      <p:sp>
        <p:nvSpPr>
          <p:cNvPr id="52" name="Rectangle 51">
            <a:extLst>
              <a:ext uri="{FF2B5EF4-FFF2-40B4-BE49-F238E27FC236}">
                <a16:creationId xmlns:a16="http://schemas.microsoft.com/office/drawing/2014/main" id="{7EA2D9D3-F284-4388-8F4D-1B48ADD5FAEB}"/>
              </a:ext>
            </a:extLst>
          </p:cNvPr>
          <p:cNvSpPr/>
          <p:nvPr/>
        </p:nvSpPr>
        <p:spPr>
          <a:xfrm>
            <a:off x="829638" y="3321043"/>
            <a:ext cx="5948300" cy="742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spcBef>
                <a:spcPts val="200"/>
              </a:spcBef>
              <a:buFont typeface="Wingdings" panose="05000000000000000000" pitchFamily="2" charset="2"/>
              <a:buChar char="q"/>
            </a:pPr>
            <a:r>
              <a:rPr lang="en-US" sz="1100" b="1" dirty="0">
                <a:solidFill>
                  <a:schemeClr val="tx1"/>
                </a:solidFill>
                <a:latin typeface="Arial" panose="020B0604020202020204" pitchFamily="34" charset="0"/>
                <a:cs typeface="Arial" panose="020B0604020202020204" pitchFamily="34" charset="0"/>
              </a:rPr>
              <a:t>Education</a:t>
            </a:r>
            <a:r>
              <a:rPr lang="en-US" sz="1100" dirty="0">
                <a:solidFill>
                  <a:schemeClr val="tx1"/>
                </a:solidFill>
                <a:latin typeface="Arial" panose="020B0604020202020204" pitchFamily="34" charset="0"/>
                <a:cs typeface="Arial" panose="020B0604020202020204" pitchFamily="34" charset="0"/>
              </a:rPr>
              <a:t> </a:t>
            </a:r>
          </a:p>
          <a:p>
            <a:pPr marL="266700" lvl="1" indent="-84138">
              <a:spcBef>
                <a:spcPts val="200"/>
              </a:spcBef>
              <a:buFont typeface="Arial" panose="020B0604020202020204" pitchFamily="34" charset="0"/>
              <a:buChar char="•"/>
              <a:tabLst>
                <a:tab pos="90488" algn="l"/>
                <a:tab pos="266700" algn="l"/>
              </a:tabLst>
            </a:pPr>
            <a:r>
              <a:rPr lang="en-US" altLang="ko-KR" sz="1100" dirty="0">
                <a:solidFill>
                  <a:schemeClr val="tx1"/>
                </a:solidFill>
                <a:latin typeface="Arial" panose="020B0604020202020204" pitchFamily="34" charset="0"/>
                <a:cs typeface="Arial" panose="020B0604020202020204" pitchFamily="34" charset="0"/>
              </a:rPr>
              <a:t>Sydney Conservatorium of Music, Bachelor of Music (Music Education) / </a:t>
            </a:r>
            <a:r>
              <a:rPr lang="en-US" altLang="ko-KR" sz="1100" dirty="0" err="1">
                <a:solidFill>
                  <a:schemeClr val="tx1"/>
                </a:solidFill>
                <a:latin typeface="Arial" panose="020B0604020202020204" pitchFamily="34" charset="0"/>
                <a:cs typeface="Arial" panose="020B0604020202020204" pitchFamily="34" charset="0"/>
              </a:rPr>
              <a:t>AMusA</a:t>
            </a:r>
            <a:endParaRPr lang="en-US" altLang="ko-KR" sz="1100" dirty="0">
              <a:solidFill>
                <a:schemeClr val="tx1"/>
              </a:solidFill>
              <a:latin typeface="Arial" panose="020B0604020202020204" pitchFamily="34" charset="0"/>
              <a:cs typeface="Arial" panose="020B0604020202020204" pitchFamily="34" charset="0"/>
            </a:endParaRPr>
          </a:p>
          <a:p>
            <a:pPr marL="182562" lvl="1">
              <a:spcBef>
                <a:spcPts val="200"/>
              </a:spcBef>
              <a:tabLst>
                <a:tab pos="90488" algn="l"/>
                <a:tab pos="266700" algn="l"/>
              </a:tabLst>
            </a:pPr>
            <a:r>
              <a:rPr lang="en-US" sz="1100" dirty="0">
                <a:solidFill>
                  <a:schemeClr val="tx1"/>
                </a:solidFill>
                <a:latin typeface="Arial" panose="020B0604020202020204" pitchFamily="34" charset="0"/>
                <a:cs typeface="Arial" panose="020B0604020202020204" pitchFamily="34" charset="0"/>
              </a:rPr>
              <a:t>   - A recipient of Clarence Addison </a:t>
            </a:r>
            <a:r>
              <a:rPr lang="en-US" sz="1100" dirty="0" err="1">
                <a:solidFill>
                  <a:schemeClr val="tx1"/>
                </a:solidFill>
                <a:latin typeface="Arial" panose="020B0604020202020204" pitchFamily="34" charset="0"/>
                <a:cs typeface="Arial" panose="020B0604020202020204" pitchFamily="34" charset="0"/>
              </a:rPr>
              <a:t>Turrill</a:t>
            </a:r>
            <a:r>
              <a:rPr lang="en-US" sz="1100" dirty="0">
                <a:solidFill>
                  <a:schemeClr val="tx1"/>
                </a:solidFill>
                <a:latin typeface="Arial" panose="020B0604020202020204" pitchFamily="34" charset="0"/>
                <a:cs typeface="Arial" panose="020B0604020202020204" pitchFamily="34" charset="0"/>
              </a:rPr>
              <a:t> Scholarship </a:t>
            </a:r>
          </a:p>
          <a:p>
            <a:pPr marL="266700" lvl="1" indent="-84138">
              <a:spcBef>
                <a:spcPts val="200"/>
              </a:spcBef>
              <a:buFont typeface="Arial" panose="020B0604020202020204" pitchFamily="34" charset="0"/>
              <a:buChar char="•"/>
              <a:tabLst>
                <a:tab pos="90488" algn="l"/>
                <a:tab pos="266700" algn="l"/>
              </a:tabLst>
            </a:pPr>
            <a:r>
              <a:rPr lang="en-US" sz="1100" dirty="0">
                <a:solidFill>
                  <a:schemeClr val="tx1"/>
                </a:solidFill>
                <a:latin typeface="Arial" panose="020B0604020202020204" pitchFamily="34" charset="0"/>
                <a:cs typeface="Arial" panose="020B0604020202020204" pitchFamily="34" charset="0"/>
              </a:rPr>
              <a:t>Knox Grammar School, </a:t>
            </a:r>
            <a:r>
              <a:rPr lang="en-US" sz="1100" dirty="0" err="1">
                <a:solidFill>
                  <a:schemeClr val="tx1"/>
                </a:solidFill>
                <a:latin typeface="Arial" panose="020B0604020202020204" pitchFamily="34" charset="0"/>
                <a:cs typeface="Arial" panose="020B0604020202020204" pitchFamily="34" charset="0"/>
              </a:rPr>
              <a:t>Wahroonga</a:t>
            </a:r>
            <a:r>
              <a:rPr lang="en-US" sz="1100" dirty="0">
                <a:solidFill>
                  <a:schemeClr val="tx1"/>
                </a:solidFill>
                <a:latin typeface="Arial" panose="020B0604020202020204" pitchFamily="34" charset="0"/>
                <a:cs typeface="Arial" panose="020B0604020202020204" pitchFamily="34" charset="0"/>
              </a:rPr>
              <a:t> (Graduated with the top ATAR of 95.05)</a:t>
            </a:r>
            <a:br>
              <a:rPr lang="en-US" sz="1100" dirty="0">
                <a:solidFill>
                  <a:schemeClr val="tx1"/>
                </a:solidFill>
                <a:latin typeface="Arial" panose="020B0604020202020204" pitchFamily="34" charset="0"/>
                <a:cs typeface="Arial" panose="020B0604020202020204" pitchFamily="34" charset="0"/>
              </a:rPr>
            </a:br>
            <a:r>
              <a:rPr lang="en-US" sz="1100" dirty="0">
                <a:solidFill>
                  <a:schemeClr val="tx1"/>
                </a:solidFill>
                <a:latin typeface="Arial" panose="020B0604020202020204" pitchFamily="34" charset="0"/>
                <a:cs typeface="Arial" panose="020B0604020202020204" pitchFamily="34" charset="0"/>
              </a:rPr>
              <a:t>- Music 2 and Music Extension with the highest mark (Band 6)</a:t>
            </a:r>
          </a:p>
        </p:txBody>
      </p:sp>
      <p:sp>
        <p:nvSpPr>
          <p:cNvPr id="54" name="Rectangle 53">
            <a:extLst>
              <a:ext uri="{FF2B5EF4-FFF2-40B4-BE49-F238E27FC236}">
                <a16:creationId xmlns:a16="http://schemas.microsoft.com/office/drawing/2014/main" id="{C5DE2B3F-CD5F-490E-BB23-9EECAED531B4}"/>
              </a:ext>
            </a:extLst>
          </p:cNvPr>
          <p:cNvSpPr/>
          <p:nvPr/>
        </p:nvSpPr>
        <p:spPr>
          <a:xfrm>
            <a:off x="829638" y="4395732"/>
            <a:ext cx="6047236" cy="742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spcBef>
                <a:spcPts val="200"/>
              </a:spcBef>
              <a:buFont typeface="Wingdings" panose="05000000000000000000" pitchFamily="2" charset="2"/>
              <a:buChar char="q"/>
            </a:pPr>
            <a:r>
              <a:rPr lang="en-US" sz="1100" b="1" dirty="0">
                <a:solidFill>
                  <a:schemeClr val="tx1"/>
                </a:solidFill>
                <a:latin typeface="Arial" panose="020B0604020202020204" pitchFamily="34" charset="0"/>
                <a:cs typeface="Arial" panose="020B0604020202020204" pitchFamily="34" charset="0"/>
              </a:rPr>
              <a:t>Experience</a:t>
            </a:r>
            <a:endParaRPr lang="en-US" sz="1100" dirty="0">
              <a:solidFill>
                <a:schemeClr val="tx1"/>
              </a:solidFill>
              <a:latin typeface="Arial" panose="020B0604020202020204" pitchFamily="34" charset="0"/>
              <a:cs typeface="Arial" panose="020B0604020202020204" pitchFamily="34" charset="0"/>
            </a:endParaRPr>
          </a:p>
          <a:p>
            <a:pPr marL="266700" lvl="1" indent="-84138">
              <a:spcBef>
                <a:spcPts val="200"/>
              </a:spcBef>
              <a:buFont typeface="Arial" panose="020B0604020202020204" pitchFamily="34" charset="0"/>
              <a:buChar char="•"/>
              <a:tabLst>
                <a:tab pos="90488" algn="l"/>
                <a:tab pos="266700" algn="l"/>
              </a:tabLst>
            </a:pPr>
            <a:r>
              <a:rPr lang="en-US" sz="1100" kern="0" dirty="0">
                <a:solidFill>
                  <a:schemeClr val="tx1"/>
                </a:solidFill>
                <a:latin typeface="Arial" panose="020B0604020202020204" pitchFamily="34" charset="0"/>
                <a:ea typeface="SimSun" panose="02010600030101010101" pitchFamily="2" charset="-122"/>
                <a:cs typeface="Arial" panose="020B0604020202020204" pitchFamily="34" charset="0"/>
              </a:rPr>
              <a:t>Teaching experience in </a:t>
            </a:r>
            <a:r>
              <a:rPr lang="en-US" sz="1100" kern="0" dirty="0" err="1">
                <a:solidFill>
                  <a:schemeClr val="tx1"/>
                </a:solidFill>
                <a:latin typeface="Arial" panose="020B0604020202020204" pitchFamily="34" charset="0"/>
                <a:ea typeface="SimSun" panose="02010600030101010101" pitchFamily="2" charset="-122"/>
                <a:cs typeface="Arial" panose="020B0604020202020204" pitchFamily="34" charset="0"/>
              </a:rPr>
              <a:t>Turramurra</a:t>
            </a:r>
            <a:r>
              <a:rPr lang="en-US" sz="1100" kern="0" dirty="0">
                <a:solidFill>
                  <a:schemeClr val="tx1"/>
                </a:solidFill>
                <a:latin typeface="Arial" panose="020B0604020202020204" pitchFamily="34" charset="0"/>
                <a:ea typeface="SimSun" panose="02010600030101010101" pitchFamily="2" charset="-122"/>
                <a:cs typeface="Arial" panose="020B0604020202020204" pitchFamily="34" charset="0"/>
              </a:rPr>
              <a:t> Public School, school holiday programs of upper north shore suburbs (St Ives, Linfield, </a:t>
            </a:r>
            <a:r>
              <a:rPr lang="en-US" sz="1100" kern="0" dirty="0" err="1">
                <a:solidFill>
                  <a:schemeClr val="tx1"/>
                </a:solidFill>
                <a:latin typeface="Arial" panose="020B0604020202020204" pitchFamily="34" charset="0"/>
                <a:ea typeface="SimSun" panose="02010600030101010101" pitchFamily="2" charset="-122"/>
                <a:cs typeface="Arial" panose="020B0604020202020204" pitchFamily="34" charset="0"/>
              </a:rPr>
              <a:t>Pymble</a:t>
            </a:r>
            <a:r>
              <a:rPr lang="en-US" sz="1100" kern="0" dirty="0">
                <a:solidFill>
                  <a:schemeClr val="tx1"/>
                </a:solidFill>
                <a:latin typeface="Arial" panose="020B0604020202020204" pitchFamily="34" charset="0"/>
                <a:ea typeface="SimSun" panose="02010600030101010101" pitchFamily="2" charset="-122"/>
                <a:cs typeface="Arial" panose="020B0604020202020204" pitchFamily="34" charset="0"/>
              </a:rPr>
              <a:t> and more), etc. </a:t>
            </a:r>
          </a:p>
          <a:p>
            <a:pPr marL="266700" lvl="1" indent="-84138">
              <a:spcBef>
                <a:spcPts val="200"/>
              </a:spcBef>
              <a:buFont typeface="Arial" panose="020B0604020202020204" pitchFamily="34" charset="0"/>
              <a:buChar char="•"/>
              <a:tabLst>
                <a:tab pos="90488" algn="l"/>
                <a:tab pos="266700" algn="l"/>
              </a:tabLst>
            </a:pPr>
            <a:r>
              <a:rPr lang="en-US" sz="1100" kern="0" dirty="0">
                <a:solidFill>
                  <a:schemeClr val="tx1"/>
                </a:solidFill>
                <a:latin typeface="Arial" panose="020B0604020202020204" pitchFamily="34" charset="0"/>
                <a:ea typeface="SimSun" panose="02010600030101010101" pitchFamily="2" charset="-122"/>
                <a:cs typeface="Arial" panose="020B0604020202020204" pitchFamily="34" charset="0"/>
              </a:rPr>
              <a:t>Music activities in Symphonic Wind Ensemble and Knox Symphony Orchestra</a:t>
            </a:r>
          </a:p>
          <a:p>
            <a:pPr marL="266700" lvl="1" indent="-84138">
              <a:spcBef>
                <a:spcPts val="200"/>
              </a:spcBef>
              <a:buFont typeface="Arial" panose="020B0604020202020204" pitchFamily="34" charset="0"/>
              <a:buChar char="•"/>
              <a:tabLst>
                <a:tab pos="90488" algn="l"/>
                <a:tab pos="266700" algn="l"/>
              </a:tabLst>
            </a:pPr>
            <a:r>
              <a:rPr lang="en-US" sz="1100" kern="0" dirty="0">
                <a:solidFill>
                  <a:schemeClr val="tx1"/>
                </a:solidFill>
                <a:latin typeface="Arial" panose="020B0604020202020204" pitchFamily="34" charset="0"/>
                <a:ea typeface="SimSun" panose="02010600030101010101" pitchFamily="2" charset="-122"/>
                <a:cs typeface="Arial" panose="020B0604020202020204" pitchFamily="34" charset="0"/>
              </a:rPr>
              <a:t>Active volunteer of local Christian community groups </a:t>
            </a:r>
            <a:endParaRPr lang="en-US" sz="1100" dirty="0">
              <a:solidFill>
                <a:schemeClr val="tx1"/>
              </a:solidFill>
              <a:latin typeface="Arial" panose="020B0604020202020204" pitchFamily="34" charset="0"/>
              <a:cs typeface="Arial" panose="020B0604020202020204" pitchFamily="34" charset="0"/>
            </a:endParaRPr>
          </a:p>
        </p:txBody>
      </p:sp>
      <p:pic>
        <p:nvPicPr>
          <p:cNvPr id="56" name="Picture 55">
            <a:extLst>
              <a:ext uri="{FF2B5EF4-FFF2-40B4-BE49-F238E27FC236}">
                <a16:creationId xmlns:a16="http://schemas.microsoft.com/office/drawing/2014/main" id="{8497DAED-6380-4BC7-9858-3EEDA1715775}"/>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29813" y="1337547"/>
            <a:ext cx="1067475" cy="1155597"/>
          </a:xfrm>
          <a:prstGeom prst="rect">
            <a:avLst/>
          </a:prstGeom>
          <a:ln>
            <a:solidFill>
              <a:schemeClr val="bg1">
                <a:lumMod val="75000"/>
              </a:schemeClr>
            </a:solidFill>
          </a:ln>
        </p:spPr>
      </p:pic>
    </p:spTree>
    <p:extLst>
      <p:ext uri="{BB962C8B-B14F-4D97-AF65-F5344CB8AC3E}">
        <p14:creationId xmlns:p14="http://schemas.microsoft.com/office/powerpoint/2010/main" val="1433200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E781E6B-986D-4E17-8B30-BDC957D5852E}"/>
              </a:ext>
            </a:extLst>
          </p:cNvPr>
          <p:cNvPicPr>
            <a:picLocks noChangeAspect="1"/>
          </p:cNvPicPr>
          <p:nvPr/>
        </p:nvPicPr>
        <p:blipFill>
          <a:blip r:embed="rId3"/>
          <a:stretch>
            <a:fillRect/>
          </a:stretch>
        </p:blipFill>
        <p:spPr>
          <a:xfrm>
            <a:off x="0" y="2382"/>
            <a:ext cx="3717416" cy="1134136"/>
          </a:xfrm>
          <a:prstGeom prst="rect">
            <a:avLst/>
          </a:prstGeom>
        </p:spPr>
      </p:pic>
      <p:sp>
        <p:nvSpPr>
          <p:cNvPr id="20" name="TextBox 19">
            <a:extLst>
              <a:ext uri="{FF2B5EF4-FFF2-40B4-BE49-F238E27FC236}">
                <a16:creationId xmlns:a16="http://schemas.microsoft.com/office/drawing/2014/main" id="{7E85723C-0BB1-4706-A0FC-08281685FB3A}"/>
              </a:ext>
            </a:extLst>
          </p:cNvPr>
          <p:cNvSpPr txBox="1"/>
          <p:nvPr/>
        </p:nvSpPr>
        <p:spPr>
          <a:xfrm>
            <a:off x="233895" y="155208"/>
            <a:ext cx="2858555" cy="830997"/>
          </a:xfrm>
          <a:prstGeom prst="rect">
            <a:avLst/>
          </a:prstGeom>
          <a:noFill/>
        </p:spPr>
        <p:txBody>
          <a:bodyPr wrap="square" rtlCol="0">
            <a:spAutoFit/>
          </a:bodyPr>
          <a:lstStyle/>
          <a:p>
            <a:pPr>
              <a:spcAft>
                <a:spcPts val="309"/>
              </a:spcAft>
            </a:pPr>
            <a:r>
              <a:rPr lang="en-US" sz="2400" b="1" dirty="0">
                <a:solidFill>
                  <a:schemeClr val="bg1"/>
                </a:solidFill>
                <a:latin typeface="Times New Roman" panose="02020603050405020304" pitchFamily="18" charset="0"/>
                <a:cs typeface="Times New Roman" panose="02020603050405020304" pitchFamily="18" charset="0"/>
              </a:rPr>
              <a:t>Ecole Music Sydney Team Information</a:t>
            </a:r>
          </a:p>
        </p:txBody>
      </p:sp>
      <p:cxnSp>
        <p:nvCxnSpPr>
          <p:cNvPr id="21" name="Straight Connector 20">
            <a:extLst>
              <a:ext uri="{FF2B5EF4-FFF2-40B4-BE49-F238E27FC236}">
                <a16:creationId xmlns:a16="http://schemas.microsoft.com/office/drawing/2014/main" id="{700C0F15-82EC-47B9-B283-B2673D40967B}"/>
              </a:ext>
            </a:extLst>
          </p:cNvPr>
          <p:cNvCxnSpPr>
            <a:cxnSpLocks/>
          </p:cNvCxnSpPr>
          <p:nvPr/>
        </p:nvCxnSpPr>
        <p:spPr>
          <a:xfrm>
            <a:off x="0" y="1118775"/>
            <a:ext cx="6858000" cy="0"/>
          </a:xfrm>
          <a:prstGeom prst="line">
            <a:avLst/>
          </a:prstGeom>
          <a:ln w="50800">
            <a:solidFill>
              <a:srgbClr val="083B66"/>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C2FDD4C-837F-4119-803C-53EC131D772A}"/>
              </a:ext>
            </a:extLst>
          </p:cNvPr>
          <p:cNvPicPr>
            <a:picLocks noChangeAspect="1"/>
          </p:cNvPicPr>
          <p:nvPr/>
        </p:nvPicPr>
        <p:blipFill>
          <a:blip r:embed="rId4"/>
          <a:stretch>
            <a:fillRect/>
          </a:stretch>
        </p:blipFill>
        <p:spPr>
          <a:xfrm>
            <a:off x="3529536" y="-149508"/>
            <a:ext cx="3240782" cy="1497649"/>
          </a:xfrm>
          <a:prstGeom prst="rect">
            <a:avLst/>
          </a:prstGeom>
        </p:spPr>
      </p:pic>
      <p:sp>
        <p:nvSpPr>
          <p:cNvPr id="28" name="TextBox 27">
            <a:extLst>
              <a:ext uri="{FF2B5EF4-FFF2-40B4-BE49-F238E27FC236}">
                <a16:creationId xmlns:a16="http://schemas.microsoft.com/office/drawing/2014/main" id="{080F548A-CA8D-4A55-A430-3A8B8DE6D698}"/>
              </a:ext>
            </a:extLst>
          </p:cNvPr>
          <p:cNvSpPr txBox="1"/>
          <p:nvPr/>
        </p:nvSpPr>
        <p:spPr>
          <a:xfrm>
            <a:off x="2134278" y="1290286"/>
            <a:ext cx="6546259" cy="184666"/>
          </a:xfrm>
          <a:prstGeom prst="rect">
            <a:avLst/>
          </a:prstGeom>
          <a:noFill/>
        </p:spPr>
        <p:txBody>
          <a:bodyPr wrap="square" lIns="0" tIns="0" rIns="0" bIns="0" rtlCol="0">
            <a:spAutoFit/>
          </a:bodyPr>
          <a:lstStyle/>
          <a:p>
            <a:pPr>
              <a:spcBef>
                <a:spcPts val="300"/>
              </a:spcBef>
            </a:pPr>
            <a:r>
              <a:rPr lang="en-US" sz="1200" b="1" dirty="0">
                <a:solidFill>
                  <a:srgbClr val="117FD9"/>
                </a:solidFill>
                <a:latin typeface="Arial" panose="020B0604020202020204" pitchFamily="34" charset="0"/>
                <a:cs typeface="Arial" panose="020B0604020202020204" pitchFamily="34" charset="0"/>
              </a:rPr>
              <a:t>Suzie Kim | Violin &amp; Clarinet Teacher </a:t>
            </a:r>
            <a:r>
              <a:rPr lang="en-US" sz="1200" b="1" dirty="0">
                <a:solidFill>
                  <a:schemeClr val="bg1">
                    <a:lumMod val="50000"/>
                  </a:schemeClr>
                </a:solidFill>
                <a:latin typeface="Arial" panose="020B0604020202020204" pitchFamily="34" charset="0"/>
                <a:cs typeface="Arial" panose="020B0604020202020204" pitchFamily="34" charset="0"/>
              </a:rPr>
              <a:t>(Violin | Viola | Clarinet )</a:t>
            </a:r>
            <a:endParaRPr lang="en-US" sz="1200" dirty="0">
              <a:solidFill>
                <a:schemeClr val="bg1">
                  <a:lumMod val="50000"/>
                </a:schemeClr>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04204626-9CB2-4DC6-A832-707668A2EA24}"/>
              </a:ext>
            </a:extLst>
          </p:cNvPr>
          <p:cNvSpPr/>
          <p:nvPr/>
        </p:nvSpPr>
        <p:spPr>
          <a:xfrm>
            <a:off x="2134279" y="1554353"/>
            <a:ext cx="4661091" cy="923330"/>
          </a:xfrm>
          <a:prstGeom prst="rect">
            <a:avLst/>
          </a:prstGeom>
        </p:spPr>
        <p:txBody>
          <a:bodyPr wrap="square" lIns="0" tIns="0" rIns="0" bIns="0">
            <a:spAutoFit/>
          </a:bodyPr>
          <a:lstStyle/>
          <a:p>
            <a:pPr algn="just"/>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With extensive orchestral experience in violin, viola, &amp; clarinet, Suzie  Kim is an active musician as well as a dedicated teacher who is passionate in teaching music to young kids. Being involved with the Central Coast Youth Orchestra for 7 years, she has accumulated substantial orchestra experience and now is working as a mentor for the Orchestra.</a:t>
            </a:r>
          </a:p>
        </p:txBody>
      </p:sp>
      <p:sp>
        <p:nvSpPr>
          <p:cNvPr id="30" name="Rectangle 29">
            <a:extLst>
              <a:ext uri="{FF2B5EF4-FFF2-40B4-BE49-F238E27FC236}">
                <a16:creationId xmlns:a16="http://schemas.microsoft.com/office/drawing/2014/main" id="{7BB3F007-3C73-40CA-9C07-748CB08433FE}"/>
              </a:ext>
            </a:extLst>
          </p:cNvPr>
          <p:cNvSpPr/>
          <p:nvPr/>
        </p:nvSpPr>
        <p:spPr>
          <a:xfrm>
            <a:off x="854429" y="2464942"/>
            <a:ext cx="5940942" cy="1700466"/>
          </a:xfrm>
          <a:prstGeom prst="rect">
            <a:avLst/>
          </a:prstGeom>
        </p:spPr>
        <p:txBody>
          <a:bodyPr wrap="square" lIns="0" tIns="0" rIns="0" bIns="0">
            <a:spAutoFit/>
          </a:bodyPr>
          <a:lstStyle/>
          <a:p>
            <a:pPr algn="just">
              <a:spcBef>
                <a:spcPts val="300"/>
              </a:spcBef>
            </a:pPr>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And she also was involved in playing with the Symphony Central Coast and the Reginal Youth Orchestra for 2 years and experienced professional orchestra music such as the Australian Opera and Ballet Orchestra and the Australian World Orchestra. Furthermore, she has been involved in chamber ensembles (quartets, chamber orchestras) and pit orchestras (musicals and operas). </a:t>
            </a:r>
          </a:p>
          <a:p>
            <a:pPr algn="just">
              <a:spcBef>
                <a:spcPts val="300"/>
              </a:spcBef>
            </a:pPr>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Her teaching philosophy with extensive performance experience is to instill a love of music to students by making it enjoyable through ease of playing, whilst at the same time keeping a firm hold on technique so the student is capable of achieving their best. Her warm-hearted personality and patience for young children, with her substantial orchestral experience, allow her students to perform well in exams and performances. </a:t>
            </a:r>
          </a:p>
        </p:txBody>
      </p:sp>
      <p:sp>
        <p:nvSpPr>
          <p:cNvPr id="31" name="Rectangle 30">
            <a:extLst>
              <a:ext uri="{FF2B5EF4-FFF2-40B4-BE49-F238E27FC236}">
                <a16:creationId xmlns:a16="http://schemas.microsoft.com/office/drawing/2014/main" id="{AF98BBD0-5FD8-45FE-979C-768190840210}"/>
              </a:ext>
            </a:extLst>
          </p:cNvPr>
          <p:cNvSpPr/>
          <p:nvPr/>
        </p:nvSpPr>
        <p:spPr>
          <a:xfrm>
            <a:off x="38566" y="1268059"/>
            <a:ext cx="733646" cy="4788000"/>
          </a:xfrm>
          <a:prstGeom prst="rect">
            <a:avLst/>
          </a:prstGeom>
          <a:solidFill>
            <a:srgbClr val="083B6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b="1" dirty="0">
                <a:latin typeface="Times New Roman" panose="02020603050405020304" pitchFamily="18" charset="0"/>
                <a:cs typeface="Times New Roman" panose="02020603050405020304" pitchFamily="18" charset="0"/>
              </a:rPr>
              <a:t>Violin /</a:t>
            </a:r>
          </a:p>
          <a:p>
            <a:pPr algn="ctr"/>
            <a:r>
              <a:rPr lang="en-US" sz="1500" b="1" dirty="0">
                <a:latin typeface="Times New Roman" panose="02020603050405020304" pitchFamily="18" charset="0"/>
                <a:cs typeface="Times New Roman" panose="02020603050405020304" pitchFamily="18" charset="0"/>
              </a:rPr>
              <a:t>Clarinet</a:t>
            </a:r>
          </a:p>
        </p:txBody>
      </p:sp>
      <p:sp>
        <p:nvSpPr>
          <p:cNvPr id="32" name="Rectangle 31">
            <a:extLst>
              <a:ext uri="{FF2B5EF4-FFF2-40B4-BE49-F238E27FC236}">
                <a16:creationId xmlns:a16="http://schemas.microsoft.com/office/drawing/2014/main" id="{EE100BDE-418B-44EF-9BC2-AD525EDB94E2}"/>
              </a:ext>
            </a:extLst>
          </p:cNvPr>
          <p:cNvSpPr/>
          <p:nvPr/>
        </p:nvSpPr>
        <p:spPr>
          <a:xfrm>
            <a:off x="862652" y="4998025"/>
            <a:ext cx="6039013" cy="1059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spcBef>
                <a:spcPts val="300"/>
              </a:spcBef>
              <a:buFont typeface="Wingdings" panose="05000000000000000000" pitchFamily="2" charset="2"/>
              <a:buChar char="q"/>
            </a:pPr>
            <a:r>
              <a:rPr lang="en-US" sz="1100" b="1" dirty="0">
                <a:solidFill>
                  <a:schemeClr val="tx1"/>
                </a:solidFill>
                <a:latin typeface="Arial" panose="020B0604020202020204" pitchFamily="34" charset="0"/>
                <a:cs typeface="Arial" panose="020B0604020202020204" pitchFamily="34" charset="0"/>
              </a:rPr>
              <a:t>Experience</a:t>
            </a:r>
            <a:endParaRPr lang="en-US" sz="1100" dirty="0">
              <a:solidFill>
                <a:srgbClr val="FF0000"/>
              </a:solidFill>
              <a:latin typeface="Arial" panose="020B0604020202020204" pitchFamily="34" charset="0"/>
              <a:cs typeface="Arial" panose="020B0604020202020204" pitchFamily="34" charset="0"/>
            </a:endParaRPr>
          </a:p>
          <a:p>
            <a:pPr marL="266700" lvl="1" indent="-84138">
              <a:spcBef>
                <a:spcPts val="3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Scholarships &amp; Competition</a:t>
            </a:r>
            <a:br>
              <a:rPr lang="en-US" sz="1100" dirty="0">
                <a:solidFill>
                  <a:schemeClr val="tx1"/>
                </a:solidFill>
                <a:latin typeface="Arial" panose="020B0604020202020204" pitchFamily="34" charset="0"/>
                <a:cs typeface="Arial" panose="020B0604020202020204" pitchFamily="34" charset="0"/>
              </a:rPr>
            </a:br>
            <a:r>
              <a:rPr lang="en-US" sz="1100" dirty="0">
                <a:solidFill>
                  <a:schemeClr val="tx1"/>
                </a:solidFill>
                <a:latin typeface="Arial" panose="020B0604020202020204" pitchFamily="34" charset="0"/>
                <a:cs typeface="Arial" panose="020B0604020202020204" pitchFamily="34" charset="0"/>
              </a:rPr>
              <a:t> - Pearl Beach Scholarship Competition Finalist (Viola), Central Coast Conservatorium </a:t>
            </a:r>
            <a:br>
              <a:rPr lang="en-US" sz="1100" dirty="0">
                <a:solidFill>
                  <a:schemeClr val="tx1"/>
                </a:solidFill>
                <a:latin typeface="Arial" panose="020B0604020202020204" pitchFamily="34" charset="0"/>
                <a:cs typeface="Arial" panose="020B0604020202020204" pitchFamily="34" charset="0"/>
              </a:rPr>
            </a:br>
            <a:r>
              <a:rPr lang="en-US" sz="1100" dirty="0">
                <a:solidFill>
                  <a:schemeClr val="tx1"/>
                </a:solidFill>
                <a:latin typeface="Arial" panose="020B0604020202020204" pitchFamily="34" charset="0"/>
                <a:cs typeface="Arial" panose="020B0604020202020204" pitchFamily="34" charset="0"/>
              </a:rPr>
              <a:t>   Talent Development Scholarship (String), </a:t>
            </a:r>
            <a:r>
              <a:rPr lang="en-US" sz="1100" dirty="0" err="1">
                <a:solidFill>
                  <a:schemeClr val="tx1"/>
                </a:solidFill>
                <a:latin typeface="Arial" panose="020B0604020202020204" pitchFamily="34" charset="0"/>
                <a:cs typeface="Arial" panose="020B0604020202020204" pitchFamily="34" charset="0"/>
              </a:rPr>
              <a:t>Bouddi</a:t>
            </a:r>
            <a:r>
              <a:rPr lang="en-US" sz="1100" dirty="0">
                <a:solidFill>
                  <a:schemeClr val="tx1"/>
                </a:solidFill>
                <a:latin typeface="Arial" panose="020B0604020202020204" pitchFamily="34" charset="0"/>
                <a:cs typeface="Arial" panose="020B0604020202020204" pitchFamily="34" charset="0"/>
              </a:rPr>
              <a:t> Woodwind Scholarship Finalist (Clarinet)  </a:t>
            </a:r>
          </a:p>
          <a:p>
            <a:pPr marL="266700" lvl="1" indent="-84138">
              <a:spcBef>
                <a:spcPts val="3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Music tutor at String Summer School, Central Coast Conservatorium and diverse pedagogy experience from child beginners to intermediate adults</a:t>
            </a:r>
          </a:p>
        </p:txBody>
      </p:sp>
      <p:sp>
        <p:nvSpPr>
          <p:cNvPr id="33" name="Rectangle 32">
            <a:extLst>
              <a:ext uri="{FF2B5EF4-FFF2-40B4-BE49-F238E27FC236}">
                <a16:creationId xmlns:a16="http://schemas.microsoft.com/office/drawing/2014/main" id="{4EC6DEC5-56C4-4742-98A0-150353668467}"/>
              </a:ext>
            </a:extLst>
          </p:cNvPr>
          <p:cNvSpPr/>
          <p:nvPr/>
        </p:nvSpPr>
        <p:spPr>
          <a:xfrm>
            <a:off x="889666" y="4314497"/>
            <a:ext cx="5904613" cy="553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spcBef>
                <a:spcPts val="300"/>
              </a:spcBef>
              <a:buFont typeface="Wingdings" panose="05000000000000000000" pitchFamily="2" charset="2"/>
              <a:buChar char="q"/>
            </a:pPr>
            <a:r>
              <a:rPr lang="en-US" sz="1100" b="1" dirty="0">
                <a:solidFill>
                  <a:schemeClr val="tx1"/>
                </a:solidFill>
                <a:latin typeface="Arial" panose="020B0604020202020204" pitchFamily="34" charset="0"/>
                <a:cs typeface="Arial" panose="020B0604020202020204" pitchFamily="34" charset="0"/>
              </a:rPr>
              <a:t>Education</a:t>
            </a:r>
            <a:r>
              <a:rPr lang="en-US" sz="1100" dirty="0">
                <a:solidFill>
                  <a:schemeClr val="tx1"/>
                </a:solidFill>
                <a:latin typeface="Arial" panose="020B0604020202020204" pitchFamily="34" charset="0"/>
                <a:cs typeface="Arial" panose="020B0604020202020204" pitchFamily="34" charset="0"/>
              </a:rPr>
              <a:t> </a:t>
            </a:r>
          </a:p>
          <a:p>
            <a:pPr marL="266700" lvl="1" indent="-84138">
              <a:spcBef>
                <a:spcPts val="300"/>
              </a:spcBef>
              <a:buFont typeface="Arial" panose="020B0604020202020204" pitchFamily="34" charset="0"/>
              <a:buChar char="•"/>
              <a:tabLst>
                <a:tab pos="90488" algn="l"/>
                <a:tab pos="266700" algn="l"/>
              </a:tabLst>
            </a:pPr>
            <a:r>
              <a:rPr lang="fr-FR" sz="1100" dirty="0">
                <a:solidFill>
                  <a:schemeClr val="tx1"/>
                </a:solidFill>
                <a:latin typeface="Arial" panose="020B0604020202020204" pitchFamily="34" charset="0"/>
                <a:cs typeface="Arial" panose="020B0604020202020204" pitchFamily="34" charset="0"/>
              </a:rPr>
              <a:t>Univ. of Sydney, Bachelor of Education (Performance major: Viola) </a:t>
            </a:r>
          </a:p>
          <a:p>
            <a:pPr marL="182562" lvl="1">
              <a:spcBef>
                <a:spcPts val="300"/>
              </a:spcBef>
              <a:tabLst>
                <a:tab pos="90488" algn="l"/>
                <a:tab pos="266700" algn="l"/>
              </a:tabLst>
            </a:pPr>
            <a:r>
              <a:rPr lang="fr-FR" sz="1100" dirty="0">
                <a:solidFill>
                  <a:schemeClr val="tx1"/>
                </a:solidFill>
                <a:latin typeface="Arial" panose="020B0604020202020204" pitchFamily="34" charset="0"/>
                <a:cs typeface="Arial" panose="020B0604020202020204" pitchFamily="34" charset="0"/>
              </a:rPr>
              <a:t>  - AMEB Grade 8 (</a:t>
            </a:r>
            <a:r>
              <a:rPr lang="fr-FR" sz="1100" dirty="0" err="1">
                <a:solidFill>
                  <a:schemeClr val="tx1"/>
                </a:solidFill>
                <a:latin typeface="Arial" panose="020B0604020202020204" pitchFamily="34" charset="0"/>
                <a:cs typeface="Arial" panose="020B0604020202020204" pitchFamily="34" charset="0"/>
              </a:rPr>
              <a:t>Violin</a:t>
            </a:r>
            <a:r>
              <a:rPr lang="fr-FR" sz="1100" dirty="0">
                <a:solidFill>
                  <a:schemeClr val="tx1"/>
                </a:solidFill>
                <a:latin typeface="Arial" panose="020B0604020202020204" pitchFamily="34" charset="0"/>
                <a:cs typeface="Arial" panose="020B0604020202020204" pitchFamily="34" charset="0"/>
              </a:rPr>
              <a:t>), Music 2 + Extension &amp; HSC (Music X Elective - Performance: </a:t>
            </a:r>
            <a:br>
              <a:rPr lang="fr-FR" sz="1100" dirty="0">
                <a:solidFill>
                  <a:schemeClr val="tx1"/>
                </a:solidFill>
                <a:latin typeface="Arial" panose="020B0604020202020204" pitchFamily="34" charset="0"/>
                <a:cs typeface="Arial" panose="020B0604020202020204" pitchFamily="34" charset="0"/>
              </a:rPr>
            </a:br>
            <a:r>
              <a:rPr lang="fr-FR" sz="1100" dirty="0">
                <a:solidFill>
                  <a:schemeClr val="tx1"/>
                </a:solidFill>
                <a:latin typeface="Arial" panose="020B0604020202020204" pitchFamily="34" charset="0"/>
                <a:cs typeface="Arial" panose="020B0604020202020204" pitchFamily="34" charset="0"/>
              </a:rPr>
              <a:t>    Viola &amp; </a:t>
            </a:r>
            <a:r>
              <a:rPr lang="fr-FR" sz="1100" dirty="0" err="1">
                <a:solidFill>
                  <a:schemeClr val="tx1"/>
                </a:solidFill>
                <a:latin typeface="Arial" panose="020B0604020202020204" pitchFamily="34" charset="0"/>
                <a:cs typeface="Arial" panose="020B0604020202020204" pitchFamily="34" charset="0"/>
              </a:rPr>
              <a:t>Clarinet</a:t>
            </a:r>
            <a:r>
              <a:rPr lang="fr-FR" sz="1100" dirty="0">
                <a:solidFill>
                  <a:schemeClr val="tx1"/>
                </a:solidFill>
                <a:latin typeface="Arial" panose="020B0604020202020204" pitchFamily="34" charset="0"/>
                <a:cs typeface="Arial" panose="020B0604020202020204" pitchFamily="34" charset="0"/>
              </a:rPr>
              <a:t>) </a:t>
            </a:r>
          </a:p>
        </p:txBody>
      </p:sp>
      <p:pic>
        <p:nvPicPr>
          <p:cNvPr id="34" name="Picture 33">
            <a:extLst>
              <a:ext uri="{FF2B5EF4-FFF2-40B4-BE49-F238E27FC236}">
                <a16:creationId xmlns:a16="http://schemas.microsoft.com/office/drawing/2014/main" id="{BFD563D0-C728-46C7-8CD6-3FFB90DFEDE4}"/>
              </a:ext>
            </a:extLst>
          </p:cNvPr>
          <p:cNvPicPr preferRelativeResize="0">
            <a:picLocks/>
          </p:cNvPicPr>
          <p:nvPr/>
        </p:nvPicPr>
        <p:blipFill>
          <a:blip r:embed="rId5">
            <a:grayscl/>
            <a:extLst>
              <a:ext uri="{BEBA8EAE-BF5A-486C-A8C5-ECC9F3942E4B}">
                <a14:imgProps xmlns:a14="http://schemas.microsoft.com/office/drawing/2010/main">
                  <a14:imgLayer r:embed="rId6">
                    <a14:imgEffect>
                      <a14:colorTemperature colorTemp="53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4428" y="1280091"/>
            <a:ext cx="1080000" cy="1155600"/>
          </a:xfrm>
          <a:prstGeom prst="rect">
            <a:avLst/>
          </a:prstGeom>
          <a:ln>
            <a:solidFill>
              <a:schemeClr val="bg1">
                <a:lumMod val="75000"/>
              </a:schemeClr>
            </a:solidFill>
          </a:ln>
        </p:spPr>
      </p:pic>
      <p:cxnSp>
        <p:nvCxnSpPr>
          <p:cNvPr id="22" name="Straight Connector 21">
            <a:extLst>
              <a:ext uri="{FF2B5EF4-FFF2-40B4-BE49-F238E27FC236}">
                <a16:creationId xmlns:a16="http://schemas.microsoft.com/office/drawing/2014/main" id="{3B5A4534-CBCF-4B9F-BC73-ED70EC8AE5B1}"/>
              </a:ext>
            </a:extLst>
          </p:cNvPr>
          <p:cNvCxnSpPr>
            <a:cxnSpLocks/>
          </p:cNvCxnSpPr>
          <p:nvPr/>
        </p:nvCxnSpPr>
        <p:spPr>
          <a:xfrm>
            <a:off x="835319" y="6124880"/>
            <a:ext cx="598460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A2F7CA-6CD2-4960-A8C3-52FDC83D4881}"/>
              </a:ext>
            </a:extLst>
          </p:cNvPr>
          <p:cNvSpPr txBox="1"/>
          <p:nvPr/>
        </p:nvSpPr>
        <p:spPr>
          <a:xfrm>
            <a:off x="2128276" y="6223667"/>
            <a:ext cx="4713359" cy="184666"/>
          </a:xfrm>
          <a:prstGeom prst="rect">
            <a:avLst/>
          </a:prstGeom>
          <a:noFill/>
        </p:spPr>
        <p:txBody>
          <a:bodyPr wrap="square" lIns="0" tIns="0" rIns="0" bIns="0" rtlCol="0">
            <a:spAutoFit/>
          </a:bodyPr>
          <a:lstStyle/>
          <a:p>
            <a:pPr>
              <a:spcBef>
                <a:spcPts val="300"/>
              </a:spcBef>
            </a:pPr>
            <a:r>
              <a:rPr lang="en-US" sz="1200" b="1" dirty="0" err="1">
                <a:solidFill>
                  <a:srgbClr val="117FD9"/>
                </a:solidFill>
                <a:latin typeface="Arial" panose="020B0604020202020204" pitchFamily="34" charset="0"/>
                <a:cs typeface="Arial" panose="020B0604020202020204" pitchFamily="34" charset="0"/>
              </a:rPr>
              <a:t>Jonanthan</a:t>
            </a:r>
            <a:r>
              <a:rPr lang="en-US" sz="1200" b="1" dirty="0">
                <a:solidFill>
                  <a:srgbClr val="117FD9"/>
                </a:solidFill>
                <a:latin typeface="Arial" panose="020B0604020202020204" pitchFamily="34" charset="0"/>
                <a:cs typeface="Arial" panose="020B0604020202020204" pitchFamily="34" charset="0"/>
              </a:rPr>
              <a:t> Moran | Classical Guitar Teacher </a:t>
            </a:r>
            <a:r>
              <a:rPr lang="en-US" sz="1200" b="1" dirty="0">
                <a:solidFill>
                  <a:schemeClr val="bg1">
                    <a:lumMod val="50000"/>
                  </a:schemeClr>
                </a:solidFill>
                <a:latin typeface="Arial" panose="020B0604020202020204" pitchFamily="34" charset="0"/>
                <a:cs typeface="Arial" panose="020B0604020202020204" pitchFamily="34" charset="0"/>
              </a:rPr>
              <a:t>(Guitar | Theory)</a:t>
            </a:r>
            <a:endParaRPr lang="en-US" sz="1200" dirty="0">
              <a:solidFill>
                <a:schemeClr val="bg1">
                  <a:lumMod val="50000"/>
                </a:schemeClr>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4F7C24-0A31-47A6-8ABE-51EFF40E245C}"/>
              </a:ext>
            </a:extLst>
          </p:cNvPr>
          <p:cNvSpPr/>
          <p:nvPr/>
        </p:nvSpPr>
        <p:spPr>
          <a:xfrm>
            <a:off x="2128278" y="6604311"/>
            <a:ext cx="4661091" cy="738664"/>
          </a:xfrm>
          <a:prstGeom prst="rect">
            <a:avLst/>
          </a:prstGeom>
        </p:spPr>
        <p:txBody>
          <a:bodyPr wrap="square" lIns="0" tIns="0" rIns="0" bIns="0">
            <a:spAutoFit/>
          </a:bodyPr>
          <a:lstStyle/>
          <a:p>
            <a:pPr algn="just"/>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With several years of combined experience playing guitar and teaching students from all ages groups, Jonathan Moran is a talented musician as well as a professional educator. Having an AMEB grade 8 performance equivalent, he has had extensive guitar performance.</a:t>
            </a:r>
          </a:p>
        </p:txBody>
      </p:sp>
      <p:sp>
        <p:nvSpPr>
          <p:cNvPr id="26" name="Rectangle 25">
            <a:extLst>
              <a:ext uri="{FF2B5EF4-FFF2-40B4-BE49-F238E27FC236}">
                <a16:creationId xmlns:a16="http://schemas.microsoft.com/office/drawing/2014/main" id="{242677C1-0C30-434E-9F3B-3B4B5B32CEF4}"/>
              </a:ext>
            </a:extLst>
          </p:cNvPr>
          <p:cNvSpPr/>
          <p:nvPr/>
        </p:nvSpPr>
        <p:spPr>
          <a:xfrm>
            <a:off x="848427" y="7367218"/>
            <a:ext cx="5940942" cy="777136"/>
          </a:xfrm>
          <a:prstGeom prst="rect">
            <a:avLst/>
          </a:prstGeom>
        </p:spPr>
        <p:txBody>
          <a:bodyPr wrap="square" lIns="0" tIns="0" rIns="0" bIns="0">
            <a:spAutoFit/>
          </a:bodyPr>
          <a:lstStyle/>
          <a:p>
            <a:pPr algn="just">
              <a:spcBef>
                <a:spcPts val="300"/>
              </a:spcBef>
            </a:pPr>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He understands the important of holistic education in music, is passionate about providing value to student musicians, and is innately driven by creativity  within all things musical.  </a:t>
            </a:r>
          </a:p>
          <a:p>
            <a:pPr algn="just">
              <a:spcBef>
                <a:spcPts val="300"/>
              </a:spcBef>
            </a:pPr>
            <a:r>
              <a:rPr lang="en-US" sz="1200" kern="0"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His main goals for teaching is to communicate effectively with students and parents in order to cater lessons to each students pace/needs.</a:t>
            </a:r>
          </a:p>
        </p:txBody>
      </p:sp>
      <p:sp>
        <p:nvSpPr>
          <p:cNvPr id="27" name="Rectangle 26">
            <a:extLst>
              <a:ext uri="{FF2B5EF4-FFF2-40B4-BE49-F238E27FC236}">
                <a16:creationId xmlns:a16="http://schemas.microsoft.com/office/drawing/2014/main" id="{82C0DDAF-FDC2-4163-9E35-35812A0809DC}"/>
              </a:ext>
            </a:extLst>
          </p:cNvPr>
          <p:cNvSpPr/>
          <p:nvPr/>
        </p:nvSpPr>
        <p:spPr>
          <a:xfrm>
            <a:off x="38566" y="6196453"/>
            <a:ext cx="709205" cy="3559745"/>
          </a:xfrm>
          <a:prstGeom prst="rect">
            <a:avLst/>
          </a:prstGeom>
          <a:solidFill>
            <a:srgbClr val="083B6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b="1" dirty="0">
                <a:latin typeface="Times New Roman" panose="02020603050405020304" pitchFamily="18" charset="0"/>
                <a:cs typeface="Times New Roman" panose="02020603050405020304" pitchFamily="18" charset="0"/>
              </a:rPr>
              <a:t>Guitar</a:t>
            </a:r>
          </a:p>
        </p:txBody>
      </p:sp>
      <p:sp>
        <p:nvSpPr>
          <p:cNvPr id="38" name="Rectangle 37">
            <a:extLst>
              <a:ext uri="{FF2B5EF4-FFF2-40B4-BE49-F238E27FC236}">
                <a16:creationId xmlns:a16="http://schemas.microsoft.com/office/drawing/2014/main" id="{5AC31D46-CFAE-4D85-8206-E5F026165FB3}"/>
              </a:ext>
            </a:extLst>
          </p:cNvPr>
          <p:cNvSpPr/>
          <p:nvPr/>
        </p:nvSpPr>
        <p:spPr>
          <a:xfrm>
            <a:off x="856651" y="8867954"/>
            <a:ext cx="5913668" cy="888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spcBef>
                <a:spcPts val="300"/>
              </a:spcBef>
              <a:buFont typeface="Wingdings" panose="05000000000000000000" pitchFamily="2" charset="2"/>
              <a:buChar char="q"/>
            </a:pPr>
            <a:r>
              <a:rPr lang="en-US" sz="1100" b="1" dirty="0">
                <a:solidFill>
                  <a:schemeClr val="tx1"/>
                </a:solidFill>
                <a:latin typeface="Arial" panose="020B0604020202020204" pitchFamily="34" charset="0"/>
                <a:cs typeface="Arial" panose="020B0604020202020204" pitchFamily="34" charset="0"/>
              </a:rPr>
              <a:t>Experience</a:t>
            </a:r>
            <a:endParaRPr lang="en-US" sz="1100" dirty="0">
              <a:solidFill>
                <a:srgbClr val="FF0000"/>
              </a:solidFill>
              <a:latin typeface="Arial" panose="020B0604020202020204" pitchFamily="34" charset="0"/>
              <a:cs typeface="Arial" panose="020B0604020202020204" pitchFamily="34" charset="0"/>
            </a:endParaRPr>
          </a:p>
          <a:p>
            <a:pPr marL="266700" lvl="1" indent="-84138" algn="just">
              <a:spcBef>
                <a:spcPts val="3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Have experienced teaching in all musical environments including - tertiary, secondary, primary and private settings – with a</a:t>
            </a:r>
            <a:r>
              <a:rPr lang="en-AU" sz="1100" dirty="0">
                <a:solidFill>
                  <a:schemeClr val="tx1"/>
                </a:solidFill>
                <a:latin typeface="Arial" panose="020B0604020202020204" pitchFamily="34" charset="0"/>
                <a:cs typeface="Arial" panose="020B0604020202020204" pitchFamily="34" charset="0"/>
              </a:rPr>
              <a:t> specialisation </a:t>
            </a:r>
            <a:r>
              <a:rPr lang="en-US" sz="1100" dirty="0">
                <a:solidFill>
                  <a:schemeClr val="tx1"/>
                </a:solidFill>
                <a:latin typeface="Arial" panose="020B0604020202020204" pitchFamily="34" charset="0"/>
                <a:cs typeface="Arial" panose="020B0604020202020204" pitchFamily="34" charset="0"/>
              </a:rPr>
              <a:t>in AMEB, school exams, and the performance techniques. </a:t>
            </a:r>
          </a:p>
          <a:p>
            <a:pPr marL="266700" lvl="1" indent="-84138" algn="just">
              <a:spcBef>
                <a:spcPts val="300"/>
              </a:spcBef>
              <a:buFont typeface="Arial" panose="020B0604020202020204" pitchFamily="34" charset="0"/>
              <a:buChar char="•"/>
              <a:tabLst>
                <a:tab pos="90488" algn="l"/>
              </a:tabLst>
            </a:pPr>
            <a:r>
              <a:rPr lang="en-US" sz="1100" dirty="0">
                <a:solidFill>
                  <a:schemeClr val="tx1"/>
                </a:solidFill>
                <a:latin typeface="Arial" panose="020B0604020202020204" pitchFamily="34" charset="0"/>
                <a:cs typeface="Arial" panose="020B0604020202020204" pitchFamily="34" charset="0"/>
              </a:rPr>
              <a:t>Music tutor at Cumberland high school and a private music institution. </a:t>
            </a:r>
          </a:p>
        </p:txBody>
      </p:sp>
      <p:sp>
        <p:nvSpPr>
          <p:cNvPr id="43" name="Rectangle 42">
            <a:extLst>
              <a:ext uri="{FF2B5EF4-FFF2-40B4-BE49-F238E27FC236}">
                <a16:creationId xmlns:a16="http://schemas.microsoft.com/office/drawing/2014/main" id="{FF1A493C-EDE4-404C-8A02-B19BBED47DB4}"/>
              </a:ext>
            </a:extLst>
          </p:cNvPr>
          <p:cNvSpPr/>
          <p:nvPr/>
        </p:nvSpPr>
        <p:spPr>
          <a:xfrm>
            <a:off x="883664" y="8325453"/>
            <a:ext cx="5905705" cy="379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spcBef>
                <a:spcPts val="300"/>
              </a:spcBef>
              <a:buFont typeface="Wingdings" panose="05000000000000000000" pitchFamily="2" charset="2"/>
              <a:buChar char="q"/>
            </a:pPr>
            <a:r>
              <a:rPr lang="en-US" sz="1100" b="1" dirty="0">
                <a:solidFill>
                  <a:schemeClr val="tx1"/>
                </a:solidFill>
                <a:latin typeface="Arial" panose="020B0604020202020204" pitchFamily="34" charset="0"/>
                <a:cs typeface="Arial" panose="020B0604020202020204" pitchFamily="34" charset="0"/>
              </a:rPr>
              <a:t>Education</a:t>
            </a:r>
            <a:r>
              <a:rPr lang="en-US" sz="1100" dirty="0">
                <a:solidFill>
                  <a:schemeClr val="tx1"/>
                </a:solidFill>
                <a:latin typeface="Arial" panose="020B0604020202020204" pitchFamily="34" charset="0"/>
                <a:cs typeface="Arial" panose="020B0604020202020204" pitchFamily="34" charset="0"/>
              </a:rPr>
              <a:t> </a:t>
            </a:r>
          </a:p>
          <a:p>
            <a:pPr marL="266700" lvl="1" indent="-84138">
              <a:spcBef>
                <a:spcPts val="300"/>
              </a:spcBef>
              <a:buFont typeface="Arial" panose="020B0604020202020204" pitchFamily="34" charset="0"/>
              <a:buChar char="•"/>
              <a:tabLst>
                <a:tab pos="90488" algn="l"/>
                <a:tab pos="266700" algn="l"/>
              </a:tabLst>
            </a:pPr>
            <a:r>
              <a:rPr lang="fr-FR" sz="1100" dirty="0">
                <a:solidFill>
                  <a:schemeClr val="tx1"/>
                </a:solidFill>
                <a:latin typeface="Arial" panose="020B0604020202020204" pitchFamily="34" charset="0"/>
                <a:cs typeface="Arial" panose="020B0604020202020204" pitchFamily="34" charset="0"/>
              </a:rPr>
              <a:t>Bachelor of Music &amp; Computer Science, UNSW</a:t>
            </a:r>
          </a:p>
        </p:txBody>
      </p:sp>
      <p:pic>
        <p:nvPicPr>
          <p:cNvPr id="3" name="Picture 2">
            <a:extLst>
              <a:ext uri="{FF2B5EF4-FFF2-40B4-BE49-F238E27FC236}">
                <a16:creationId xmlns:a16="http://schemas.microsoft.com/office/drawing/2014/main" id="{BB58D301-2D00-4DC6-9D94-B25ACF200520}"/>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842338" y="6196453"/>
            <a:ext cx="1080000" cy="1155600"/>
          </a:xfrm>
          <a:prstGeom prst="rect">
            <a:avLst/>
          </a:prstGeom>
          <a:ln>
            <a:solidFill>
              <a:schemeClr val="bg1">
                <a:lumMod val="75000"/>
              </a:schemeClr>
            </a:solidFill>
          </a:ln>
        </p:spPr>
      </p:pic>
    </p:spTree>
    <p:extLst>
      <p:ext uri="{BB962C8B-B14F-4D97-AF65-F5344CB8AC3E}">
        <p14:creationId xmlns:p14="http://schemas.microsoft.com/office/powerpoint/2010/main" val="1988738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5603</TotalTime>
  <Words>1237</Words>
  <Application>Microsoft Office PowerPoint</Application>
  <PresentationFormat>A4 Paper (210x297 mm)</PresentationFormat>
  <Paragraphs>74</Paragraphs>
  <Slides>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Arial Rounded MT Bold</vt:lpstr>
      <vt:lpstr>Calibri</vt:lpstr>
      <vt:lpstr>Calibri Light</vt:lpstr>
      <vt:lpstr>Times New Roman</vt:lpstr>
      <vt:lpstr>Wingdings</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JINYONG SUNG</dc:creator>
  <cp:lastModifiedBy>JINYONG</cp:lastModifiedBy>
  <cp:revision>562</cp:revision>
  <cp:lastPrinted>2019-05-13T12:19:32Z</cp:lastPrinted>
  <dcterms:created xsi:type="dcterms:W3CDTF">2019-02-04T00:25:29Z</dcterms:created>
  <dcterms:modified xsi:type="dcterms:W3CDTF">2021-11-07T23:27:27Z</dcterms:modified>
</cp:coreProperties>
</file>